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24"/>
  </p:notesMasterIdLst>
  <p:sldIdLst>
    <p:sldId id="276" r:id="rId2"/>
    <p:sldId id="275" r:id="rId3"/>
    <p:sldId id="277" r:id="rId4"/>
    <p:sldId id="278" r:id="rId5"/>
    <p:sldId id="279" r:id="rId6"/>
    <p:sldId id="280" r:id="rId7"/>
    <p:sldId id="295" r:id="rId8"/>
    <p:sldId id="296" r:id="rId9"/>
    <p:sldId id="294"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DD46"/>
    <a:srgbClr val="00CC99"/>
    <a:srgbClr val="67C9CF"/>
    <a:srgbClr val="115F5D"/>
    <a:srgbClr val="00CCFF"/>
    <a:srgbClr val="347674"/>
    <a:srgbClr val="02B2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55" autoAdjust="0"/>
    <p:restoredTop sz="61973" autoAdjust="0"/>
  </p:normalViewPr>
  <p:slideViewPr>
    <p:cSldViewPr snapToGrid="0">
      <p:cViewPr varScale="1">
        <p:scale>
          <a:sx n="76" d="100"/>
          <a:sy n="76" d="100"/>
        </p:scale>
        <p:origin x="3232" y="200"/>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8A143060-833D-4E06-96CA-19DE3541AD6E}" type="datetimeFigureOut">
              <a:rPr lang="en-US" smtClean="0"/>
              <a:t>7/31/23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436CB2E-267C-4405-BFC1-791456AED422}" type="slidenum">
              <a:rPr lang="en-US" smtClean="0"/>
              <a:t>‹#›</a:t>
            </a:fld>
            <a:endParaRPr lang="en-US"/>
          </a:p>
        </p:txBody>
      </p:sp>
    </p:spTree>
    <p:extLst>
      <p:ext uri="{BB962C8B-B14F-4D97-AF65-F5344CB8AC3E}">
        <p14:creationId xmlns:p14="http://schemas.microsoft.com/office/powerpoint/2010/main" val="388833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changingmindslarimer.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I’m {name}, {title} with {organization}. Thanks for being here. Today we’re going to have a conversation about the movement to change minds in our community when it comes to alcohol and drug addiction and addiction care. My presentation will last about 20 minutes, then we can spend the rest of our time together continuing the conversation.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movement is spearheaded by the Health District of Northern Larimer County and </a:t>
            </a:r>
            <a:r>
              <a:rPr lang="en-US" sz="1200" kern="1200" dirty="0">
                <a:solidFill>
                  <a:schemeClr val="tx1"/>
                </a:solidFill>
                <a:effectLst/>
                <a:highlight>
                  <a:srgbClr val="FFFF00"/>
                </a:highlight>
                <a:latin typeface="+mn-lt"/>
                <a:ea typeface="+mn-ea"/>
                <a:cs typeface="+mn-cs"/>
              </a:rPr>
              <a:t>supported by the Mental Heath and Substance Use Alliance — a collective of 35 local agencies representing consumer advocates, education, healthcare, law enforcement, criminal justice and the faith community, including {list members that are relevant to audience}.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436CB2E-267C-4405-BFC1-791456AED422}" type="slidenum">
              <a:rPr lang="en-US" smtClean="0"/>
              <a:t>1</a:t>
            </a:fld>
            <a:endParaRPr lang="en-US"/>
          </a:p>
        </p:txBody>
      </p:sp>
    </p:spTree>
    <p:extLst>
      <p:ext uri="{BB962C8B-B14F-4D97-AF65-F5344CB8AC3E}">
        <p14:creationId xmlns:p14="http://schemas.microsoft.com/office/powerpoint/2010/main" val="123380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Addiction is a disease that changes the brain, and addiction is a disease that impacts the entire community. Northern Colorado is consistently viewed as one of the best places to live and do business, with healthy people walking around all over the place. But the reality is, addiction lives here. Let’s look at the numbers.</a:t>
            </a:r>
          </a:p>
        </p:txBody>
      </p:sp>
      <p:sp>
        <p:nvSpPr>
          <p:cNvPr id="4" name="Slide Number Placeholder 3"/>
          <p:cNvSpPr>
            <a:spLocks noGrp="1"/>
          </p:cNvSpPr>
          <p:nvPr>
            <p:ph type="sldNum" sz="quarter" idx="10"/>
          </p:nvPr>
        </p:nvSpPr>
        <p:spPr/>
        <p:txBody>
          <a:bodyPr/>
          <a:lstStyle/>
          <a:p>
            <a:fld id="{5436CB2E-267C-4405-BFC1-791456AED422}" type="slidenum">
              <a:rPr lang="en-US" smtClean="0"/>
              <a:t>10</a:t>
            </a:fld>
            <a:endParaRPr lang="en-US"/>
          </a:p>
        </p:txBody>
      </p:sp>
    </p:spTree>
    <p:extLst>
      <p:ext uri="{BB962C8B-B14F-4D97-AF65-F5344CB8AC3E}">
        <p14:creationId xmlns:p14="http://schemas.microsoft.com/office/powerpoint/2010/main" val="891970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of your 100 closest neighbors. Or look around the room. There are about {XX} people here. (A) Now imagine 10 of your neighbors are suffering from a potentially deadly disease. (B) But only 1 of those 10 will get the care they need. If 1 in 10 of our neighbors with cancer had access to treatment, we wouldn’t stand for it. Imagine your next-door neighbor gets diagnosed with diabetes and they can’t get the level of care they need. Worse yet, their doctor refuses to prescribe insulin because they don’t “believe” in medication to manage the disease.</a:t>
            </a:r>
          </a:p>
        </p:txBody>
      </p:sp>
      <p:sp>
        <p:nvSpPr>
          <p:cNvPr id="4" name="Slide Number Placeholder 3"/>
          <p:cNvSpPr>
            <a:spLocks noGrp="1"/>
          </p:cNvSpPr>
          <p:nvPr>
            <p:ph type="sldNum" sz="quarter" idx="10"/>
          </p:nvPr>
        </p:nvSpPr>
        <p:spPr/>
        <p:txBody>
          <a:bodyPr/>
          <a:lstStyle/>
          <a:p>
            <a:fld id="{5436CB2E-267C-4405-BFC1-791456AED422}" type="slidenum">
              <a:rPr lang="en-US" smtClean="0"/>
              <a:t>11</a:t>
            </a:fld>
            <a:endParaRPr lang="en-US"/>
          </a:p>
        </p:txBody>
      </p:sp>
    </p:spTree>
    <p:extLst>
      <p:ext uri="{BB962C8B-B14F-4D97-AF65-F5344CB8AC3E}">
        <p14:creationId xmlns:p14="http://schemas.microsoft.com/office/powerpoint/2010/main" val="379867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Yet that’s the reality of addiction in Larimer County. And there is no “us” and “them”. Addiction affects everyone: teachers, teenagers, first responders {Rotarians, Boy Scouts, Lutherans or whoever you’re speaking to}.</a:t>
            </a:r>
          </a:p>
        </p:txBody>
      </p:sp>
      <p:sp>
        <p:nvSpPr>
          <p:cNvPr id="4" name="Slide Number Placeholder 3"/>
          <p:cNvSpPr>
            <a:spLocks noGrp="1"/>
          </p:cNvSpPr>
          <p:nvPr>
            <p:ph type="sldNum" sz="quarter" idx="10"/>
          </p:nvPr>
        </p:nvSpPr>
        <p:spPr/>
        <p:txBody>
          <a:bodyPr/>
          <a:lstStyle/>
          <a:p>
            <a:fld id="{5436CB2E-267C-4405-BFC1-791456AED422}" type="slidenum">
              <a:rPr lang="en-US" smtClean="0"/>
              <a:t>12</a:t>
            </a:fld>
            <a:endParaRPr lang="en-US"/>
          </a:p>
        </p:txBody>
      </p:sp>
    </p:spTree>
    <p:extLst>
      <p:ext uri="{BB962C8B-B14F-4D97-AF65-F5344CB8AC3E}">
        <p14:creationId xmlns:p14="http://schemas.microsoft.com/office/powerpoint/2010/main" val="213951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you step back and look at the bigger picture, that 1 in 10 adds up. 35,900 in Larimer County suffer from addiction. (A) That’s enough to fill the Budweiser Events Center nearly five times.</a:t>
            </a:r>
          </a:p>
        </p:txBody>
      </p:sp>
      <p:sp>
        <p:nvSpPr>
          <p:cNvPr id="4" name="Slide Number Placeholder 3"/>
          <p:cNvSpPr>
            <a:spLocks noGrp="1"/>
          </p:cNvSpPr>
          <p:nvPr>
            <p:ph type="sldNum" sz="quarter" idx="10"/>
          </p:nvPr>
        </p:nvSpPr>
        <p:spPr/>
        <p:txBody>
          <a:bodyPr/>
          <a:lstStyle/>
          <a:p>
            <a:fld id="{5436CB2E-267C-4405-BFC1-791456AED422}" type="slidenum">
              <a:rPr lang="en-US" smtClean="0"/>
              <a:t>13</a:t>
            </a:fld>
            <a:endParaRPr lang="en-US"/>
          </a:p>
        </p:txBody>
      </p:sp>
    </p:spTree>
    <p:extLst>
      <p:ext uri="{BB962C8B-B14F-4D97-AF65-F5344CB8AC3E}">
        <p14:creationId xmlns:p14="http://schemas.microsoft.com/office/powerpoint/2010/main" val="467279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in 10 of our neighbors will get the care they need. That leaves 32,310 in need of addiction care. That number fills the Bud Center four and a half times.</a:t>
            </a:r>
          </a:p>
        </p:txBody>
      </p:sp>
      <p:sp>
        <p:nvSpPr>
          <p:cNvPr id="4" name="Slide Number Placeholder 3"/>
          <p:cNvSpPr>
            <a:spLocks noGrp="1"/>
          </p:cNvSpPr>
          <p:nvPr>
            <p:ph type="sldNum" sz="quarter" idx="10"/>
          </p:nvPr>
        </p:nvSpPr>
        <p:spPr/>
        <p:txBody>
          <a:bodyPr/>
          <a:lstStyle/>
          <a:p>
            <a:fld id="{5436CB2E-267C-4405-BFC1-791456AED422}" type="slidenum">
              <a:rPr lang="en-US" smtClean="0"/>
              <a:t>14</a:t>
            </a:fld>
            <a:endParaRPr lang="en-US"/>
          </a:p>
        </p:txBody>
      </p:sp>
    </p:spTree>
    <p:extLst>
      <p:ext uri="{BB962C8B-B14F-4D97-AF65-F5344CB8AC3E}">
        <p14:creationId xmlns:p14="http://schemas.microsoft.com/office/powerpoint/2010/main" val="742726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Addiction is a big challenge, and it’s an expensive one. Let’s take a look at the cost of addiction in Larimer County.</a:t>
            </a:r>
          </a:p>
        </p:txBody>
      </p:sp>
      <p:sp>
        <p:nvSpPr>
          <p:cNvPr id="4" name="Slide Number Placeholder 3"/>
          <p:cNvSpPr>
            <a:spLocks noGrp="1"/>
          </p:cNvSpPr>
          <p:nvPr>
            <p:ph type="sldNum" sz="quarter" idx="10"/>
          </p:nvPr>
        </p:nvSpPr>
        <p:spPr/>
        <p:txBody>
          <a:bodyPr/>
          <a:lstStyle/>
          <a:p>
            <a:fld id="{5436CB2E-267C-4405-BFC1-791456AED422}" type="slidenum">
              <a:rPr lang="en-US" smtClean="0"/>
              <a:t>15</a:t>
            </a:fld>
            <a:endParaRPr lang="en-US"/>
          </a:p>
        </p:txBody>
      </p:sp>
    </p:spTree>
    <p:extLst>
      <p:ext uri="{BB962C8B-B14F-4D97-AF65-F5344CB8AC3E}">
        <p14:creationId xmlns:p14="http://schemas.microsoft.com/office/powerpoint/2010/main" val="854158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one example. “Dan,” as we’ll call him, is a real resident of Larimer County living with addiction. In 2022 Dan made 50 visits to the ER, had 10 hospital stays and took 8 ambulance rides — for a total emergency health and crisis care cost of $206,396. Now, bear in mind, that’s just the cost of picking up the pieces of the damage caused by Dan’s addiction. </a:t>
            </a:r>
            <a:r>
              <a:rPr lang="en-US" sz="1200" i="1" kern="1200" dirty="0">
                <a:solidFill>
                  <a:schemeClr val="tx1"/>
                </a:solidFill>
                <a:effectLst/>
                <a:latin typeface="+mn-lt"/>
                <a:ea typeface="+mn-ea"/>
                <a:cs typeface="+mn-cs"/>
              </a:rPr>
              <a:t>None of that expense is treating his disease.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36CB2E-267C-4405-BFC1-791456AED422}" type="slidenum">
              <a:rPr lang="en-US" smtClean="0"/>
              <a:t>16</a:t>
            </a:fld>
            <a:endParaRPr lang="en-US"/>
          </a:p>
        </p:txBody>
      </p:sp>
    </p:spTree>
    <p:extLst>
      <p:ext uri="{BB962C8B-B14F-4D97-AF65-F5344CB8AC3E}">
        <p14:creationId xmlns:p14="http://schemas.microsoft.com/office/powerpoint/2010/main" val="435028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2023, Dan started receiving treatment, reducing his total emergency health and crisis care cost to $21,980. That’s a savings to the community of $184,416. Treatment cost is just a portion of the $21,980. As with other diseases, recurrence and remission are part of healing. Dan still had a few ER visits on the road to recovery, but by getting Dan the addiction care he needs, the community saves real money and saves a real life.</a:t>
            </a:r>
          </a:p>
        </p:txBody>
      </p:sp>
      <p:sp>
        <p:nvSpPr>
          <p:cNvPr id="4" name="Slide Number Placeholder 3"/>
          <p:cNvSpPr>
            <a:spLocks noGrp="1"/>
          </p:cNvSpPr>
          <p:nvPr>
            <p:ph type="sldNum" sz="quarter" idx="10"/>
          </p:nvPr>
        </p:nvSpPr>
        <p:spPr/>
        <p:txBody>
          <a:bodyPr/>
          <a:lstStyle/>
          <a:p>
            <a:fld id="{5436CB2E-267C-4405-BFC1-791456AED422}" type="slidenum">
              <a:rPr lang="en-US" smtClean="0"/>
              <a:t>17</a:t>
            </a:fld>
            <a:endParaRPr lang="en-US"/>
          </a:p>
        </p:txBody>
      </p:sp>
    </p:spTree>
    <p:extLst>
      <p:ext uri="{BB962C8B-B14F-4D97-AF65-F5344CB8AC3E}">
        <p14:creationId xmlns:p14="http://schemas.microsoft.com/office/powerpoint/2010/main" val="795898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Dan’s case is an extreme example, for sure. However, by any metric, when you consider how addiction unduly taxes the community from a criminal justice, healthcare, emergency and quality of life standpoint — taking an innovative approach to addiction care is not only the best medicine, it’s the best investment. Shifting our resources from addiction crisis management to addiction care breaks the cycle of disease and saves tax dollars.   </a:t>
            </a:r>
          </a:p>
        </p:txBody>
      </p:sp>
      <p:sp>
        <p:nvSpPr>
          <p:cNvPr id="4" name="Slide Number Placeholder 3"/>
          <p:cNvSpPr>
            <a:spLocks noGrp="1"/>
          </p:cNvSpPr>
          <p:nvPr>
            <p:ph type="sldNum" sz="quarter" idx="10"/>
          </p:nvPr>
        </p:nvSpPr>
        <p:spPr/>
        <p:txBody>
          <a:bodyPr/>
          <a:lstStyle/>
          <a:p>
            <a:fld id="{5436CB2E-267C-4405-BFC1-791456AED422}" type="slidenum">
              <a:rPr lang="en-US" smtClean="0"/>
              <a:t>18</a:t>
            </a:fld>
            <a:endParaRPr lang="en-US"/>
          </a:p>
        </p:txBody>
      </p:sp>
    </p:spTree>
    <p:extLst>
      <p:ext uri="{BB962C8B-B14F-4D97-AF65-F5344CB8AC3E}">
        <p14:creationId xmlns:p14="http://schemas.microsoft.com/office/powerpoint/2010/main" val="752352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Why should we invest in addiction care? The simple answer is, it works.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We’re a community that prides itself on innovation. This is a great place to live because we always come together, whether it’s collaborating at work, at play or in helping our neighbors in need. Sugar beets to semiconductors, fires to floods — we adapt to new challenges and embrace innovative solutions. We take care of our own. </a:t>
            </a:r>
            <a:r>
              <a:rPr lang="en-US" sz="1200" b="1" kern="1200" dirty="0">
                <a:solidFill>
                  <a:schemeClr val="tx1"/>
                </a:solidFill>
                <a:effectLst/>
                <a:latin typeface="+mn-lt"/>
                <a:ea typeface="+mn-ea"/>
                <a:cs typeface="+mn-cs"/>
              </a:rPr>
              <a:t>Our approach to the public health crisis of addiction should be no different.</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Like in other areas of medicine and technology, there are exciting new approaches to addiction care that are getting results and saving lives.</a:t>
            </a:r>
          </a:p>
        </p:txBody>
      </p:sp>
      <p:sp>
        <p:nvSpPr>
          <p:cNvPr id="4" name="Slide Number Placeholder 3"/>
          <p:cNvSpPr>
            <a:spLocks noGrp="1"/>
          </p:cNvSpPr>
          <p:nvPr>
            <p:ph type="sldNum" sz="quarter" idx="10"/>
          </p:nvPr>
        </p:nvSpPr>
        <p:spPr/>
        <p:txBody>
          <a:bodyPr/>
          <a:lstStyle/>
          <a:p>
            <a:fld id="{5436CB2E-267C-4405-BFC1-791456AED422}" type="slidenum">
              <a:rPr lang="en-US" smtClean="0"/>
              <a:t>19</a:t>
            </a:fld>
            <a:endParaRPr lang="en-US"/>
          </a:p>
        </p:txBody>
      </p:sp>
    </p:spTree>
    <p:extLst>
      <p:ext uri="{BB962C8B-B14F-4D97-AF65-F5344CB8AC3E}">
        <p14:creationId xmlns:p14="http://schemas.microsoft.com/office/powerpoint/2010/main" val="108334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We’re talking about changing minds and brain science for one simple reason: addiction is a disease that changes the brain. (A) Here’s how:    </a:t>
            </a:r>
          </a:p>
          <a:p>
            <a:endParaRPr lang="en-US" dirty="0"/>
          </a:p>
        </p:txBody>
      </p:sp>
      <p:sp>
        <p:nvSpPr>
          <p:cNvPr id="4" name="Slide Number Placeholder 3"/>
          <p:cNvSpPr>
            <a:spLocks noGrp="1"/>
          </p:cNvSpPr>
          <p:nvPr>
            <p:ph type="sldNum" sz="quarter" idx="10"/>
          </p:nvPr>
        </p:nvSpPr>
        <p:spPr/>
        <p:txBody>
          <a:bodyPr/>
          <a:lstStyle/>
          <a:p>
            <a:fld id="{5436CB2E-267C-4405-BFC1-791456AED422}" type="slidenum">
              <a:rPr lang="en-US" smtClean="0"/>
              <a:t>2</a:t>
            </a:fld>
            <a:endParaRPr lang="en-US"/>
          </a:p>
        </p:txBody>
      </p:sp>
    </p:spTree>
    <p:extLst>
      <p:ext uri="{BB962C8B-B14F-4D97-AF65-F5344CB8AC3E}">
        <p14:creationId xmlns:p14="http://schemas.microsoft.com/office/powerpoint/2010/main" val="556463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Evidence-based medical treatment has been proven to stabilize dopamine levels and reduce cravings for those with addiction. There is hope. Recovering from addiction is always possible. With medications, treatment, and supports that address each person's needs, the brain can heal.  People living with addiction can live a fuller and purposeful life in recovery.</a:t>
            </a:r>
          </a:p>
        </p:txBody>
      </p:sp>
      <p:sp>
        <p:nvSpPr>
          <p:cNvPr id="4" name="Slide Number Placeholder 3"/>
          <p:cNvSpPr>
            <a:spLocks noGrp="1"/>
          </p:cNvSpPr>
          <p:nvPr>
            <p:ph type="sldNum" sz="quarter" idx="10"/>
          </p:nvPr>
        </p:nvSpPr>
        <p:spPr/>
        <p:txBody>
          <a:bodyPr/>
          <a:lstStyle/>
          <a:p>
            <a:fld id="{5436CB2E-267C-4405-BFC1-791456AED422}" type="slidenum">
              <a:rPr lang="en-US" smtClean="0"/>
              <a:t>20</a:t>
            </a:fld>
            <a:endParaRPr lang="en-US"/>
          </a:p>
        </p:txBody>
      </p:sp>
    </p:spTree>
    <p:extLst>
      <p:ext uri="{BB962C8B-B14F-4D97-AF65-F5344CB8AC3E}">
        <p14:creationId xmlns:p14="http://schemas.microsoft.com/office/powerpoint/2010/main" val="1530186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efforts will be measured based on how effectively we (all of us in this room) can help change minds (our own and those of our families, friends and neighbors) when it comes to addiction and addiction care.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we change the narrative on addiction, we dispel stigma, break down barriers to care and increase awareness of the need to more effectively allocate our resources.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Changing minds can be incremental {cite your own example of how you’ve changed your mind}. Changing minds can be monumental. Changing minds can save lives.</a:t>
            </a:r>
          </a:p>
        </p:txBody>
      </p:sp>
      <p:sp>
        <p:nvSpPr>
          <p:cNvPr id="4" name="Slide Number Placeholder 3"/>
          <p:cNvSpPr>
            <a:spLocks noGrp="1"/>
          </p:cNvSpPr>
          <p:nvPr>
            <p:ph type="sldNum" sz="quarter" idx="10"/>
          </p:nvPr>
        </p:nvSpPr>
        <p:spPr/>
        <p:txBody>
          <a:bodyPr/>
          <a:lstStyle/>
          <a:p>
            <a:fld id="{5436CB2E-267C-4405-BFC1-791456AED422}" type="slidenum">
              <a:rPr lang="en-US" smtClean="0"/>
              <a:t>21</a:t>
            </a:fld>
            <a:endParaRPr lang="en-US"/>
          </a:p>
        </p:txBody>
      </p:sp>
    </p:spTree>
    <p:extLst>
      <p:ext uri="{BB962C8B-B14F-4D97-AF65-F5344CB8AC3E}">
        <p14:creationId xmlns:p14="http://schemas.microsoft.com/office/powerpoint/2010/main" val="234269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all know someone who has</a:t>
            </a:r>
            <a:r>
              <a:rPr lang="en-US" sz="1200" kern="1200" baseline="0" dirty="0">
                <a:solidFill>
                  <a:schemeClr val="tx1"/>
                </a:solidFill>
                <a:effectLst/>
                <a:latin typeface="+mn-lt"/>
                <a:ea typeface="+mn-ea"/>
                <a:cs typeface="+mn-cs"/>
              </a:rPr>
              <a:t> experienced or is currently experiencing addiction. The first thing we can do as a community to help combat this disease is to talk about 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Changing minds is about starting conversations. As we head into what I hope to be a lively conversation, I’m asking all of you to consider continuing this conversation when you leave this room. Start a conversation around the dinner table, in the locker room, in the boardroom, in the classroom. You can find resources, conversation starters and deep dives into brain science on our website: </a:t>
            </a:r>
            <a:r>
              <a:rPr lang="en-US" sz="1200" u="sng" kern="1200" dirty="0">
                <a:solidFill>
                  <a:schemeClr val="tx1"/>
                </a:solidFill>
                <a:effectLst/>
                <a:latin typeface="+mn-lt"/>
                <a:ea typeface="+mn-ea"/>
                <a:cs typeface="+mn-cs"/>
                <a:hlinkClick r:id="rId3"/>
              </a:rPr>
              <a:t>ChangingMindsLarimer.org</a:t>
            </a:r>
            <a:r>
              <a:rPr lang="en-US" sz="1200" kern="1200" dirty="0">
                <a:solidFill>
                  <a:schemeClr val="tx1"/>
                </a:solidFill>
                <a:effectLst/>
                <a:latin typeface="+mn-lt"/>
                <a:ea typeface="+mn-ea"/>
                <a:cs typeface="+mn-cs"/>
              </a:rPr>
              <a:t> Let’s talk. {take questions}</a:t>
            </a:r>
          </a:p>
        </p:txBody>
      </p:sp>
      <p:sp>
        <p:nvSpPr>
          <p:cNvPr id="4" name="Slide Number Placeholder 3"/>
          <p:cNvSpPr>
            <a:spLocks noGrp="1"/>
          </p:cNvSpPr>
          <p:nvPr>
            <p:ph type="sldNum" sz="quarter" idx="10"/>
          </p:nvPr>
        </p:nvSpPr>
        <p:spPr/>
        <p:txBody>
          <a:bodyPr/>
          <a:lstStyle/>
          <a:p>
            <a:fld id="{5436CB2E-267C-4405-BFC1-791456AED422}" type="slidenum">
              <a:rPr lang="en-US" smtClean="0"/>
              <a:t>22</a:t>
            </a:fld>
            <a:endParaRPr lang="en-US"/>
          </a:p>
        </p:txBody>
      </p:sp>
    </p:spTree>
    <p:extLst>
      <p:ext uri="{BB962C8B-B14F-4D97-AF65-F5344CB8AC3E}">
        <p14:creationId xmlns:p14="http://schemas.microsoft.com/office/powerpoint/2010/main" val="1280929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Dopamine is our reward system and our main source of motivation. Its effect on the brain is immediate and powerful.</a:t>
            </a: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brains release dopamine (A) to reward us when we do what we need to survive, (B) like eat, drink and seek shelter.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Dopamine</a:t>
            </a:r>
            <a:r>
              <a:rPr lang="en-US" sz="1200" i="0" kern="1200" baseline="0" dirty="0">
                <a:solidFill>
                  <a:schemeClr val="tx1"/>
                </a:solidFill>
                <a:effectLst/>
                <a:latin typeface="+mn-lt"/>
                <a:ea typeface="+mn-ea"/>
                <a:cs typeface="+mn-cs"/>
              </a:rPr>
              <a:t> is also responsible for human connection. </a:t>
            </a:r>
            <a:r>
              <a:rPr lang="de-DE" sz="1200" i="0" kern="1200" baseline="0" dirty="0">
                <a:solidFill>
                  <a:schemeClr val="tx1"/>
                </a:solidFill>
                <a:effectLst/>
                <a:latin typeface="+mn-lt"/>
                <a:ea typeface="+mn-ea"/>
                <a:cs typeface="+mn-cs"/>
              </a:rPr>
              <a:t>(C) </a:t>
            </a:r>
            <a:r>
              <a:rPr lang="en-US" sz="1200" i="0" kern="1200" baseline="0" dirty="0">
                <a:solidFill>
                  <a:schemeClr val="tx1"/>
                </a:solidFill>
                <a:effectLst/>
                <a:latin typeface="+mn-lt"/>
                <a:ea typeface="+mn-ea"/>
                <a:cs typeface="+mn-cs"/>
              </a:rPr>
              <a:t>Friendship, work camaraderie, love for your family — making meaningful connections releases dopamine, and it makes you feel really good.</a:t>
            </a:r>
          </a:p>
        </p:txBody>
      </p:sp>
      <p:sp>
        <p:nvSpPr>
          <p:cNvPr id="4" name="Slide Number Placeholder 3"/>
          <p:cNvSpPr>
            <a:spLocks noGrp="1"/>
          </p:cNvSpPr>
          <p:nvPr>
            <p:ph type="sldNum" sz="quarter" idx="10"/>
          </p:nvPr>
        </p:nvSpPr>
        <p:spPr/>
        <p:txBody>
          <a:bodyPr/>
          <a:lstStyle/>
          <a:p>
            <a:fld id="{5436CB2E-267C-4405-BFC1-791456AED422}" type="slidenum">
              <a:rPr lang="en-US" smtClean="0"/>
              <a:t>3</a:t>
            </a:fld>
            <a:endParaRPr lang="en-US"/>
          </a:p>
        </p:txBody>
      </p:sp>
    </p:spTree>
    <p:extLst>
      <p:ext uri="{BB962C8B-B14F-4D97-AF65-F5344CB8AC3E}">
        <p14:creationId xmlns:p14="http://schemas.microsoft.com/office/powerpoint/2010/main" val="245779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average person on the average day has a brain dopamine level of around 50 </a:t>
            </a:r>
            <a:r>
              <a:rPr lang="en-US" sz="1200" kern="1200" dirty="0" err="1">
                <a:solidFill>
                  <a:schemeClr val="tx1"/>
                </a:solidFill>
                <a:effectLst/>
                <a:latin typeface="+mn-lt"/>
                <a:ea typeface="+mn-ea"/>
                <a:cs typeface="+mn-cs"/>
              </a:rPr>
              <a:t>nanograms</a:t>
            </a:r>
            <a:r>
              <a:rPr lang="en-US" sz="1200" kern="1200" dirty="0">
                <a:solidFill>
                  <a:schemeClr val="tx1"/>
                </a:solidFill>
                <a:effectLst/>
                <a:latin typeface="+mn-lt"/>
                <a:ea typeface="+mn-ea"/>
                <a:cs typeface="+mn-cs"/>
              </a:rPr>
              <a:t> per deciliter.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your </a:t>
            </a:r>
            <a:r>
              <a:rPr lang="en-US" sz="1200" b="1" kern="1200" dirty="0">
                <a:solidFill>
                  <a:schemeClr val="tx1"/>
                </a:solidFill>
                <a:effectLst/>
                <a:latin typeface="+mn-lt"/>
                <a:ea typeface="+mn-ea"/>
                <a:cs typeface="+mn-cs"/>
              </a:rPr>
              <a:t>best day ever</a:t>
            </a:r>
            <a:r>
              <a:rPr lang="en-US" sz="1200"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winning the </a:t>
            </a:r>
            <a:r>
              <a:rPr lang="en-US" sz="1200" kern="1200" dirty="0" err="1">
                <a:solidFill>
                  <a:schemeClr val="tx1"/>
                </a:solidFill>
                <a:effectLst/>
                <a:latin typeface="+mn-lt"/>
                <a:ea typeface="+mn-ea"/>
                <a:cs typeface="+mn-cs"/>
              </a:rPr>
              <a:t>Superbowl</a:t>
            </a:r>
            <a:r>
              <a:rPr lang="en-US" sz="1200" kern="1200" dirty="0">
                <a:solidFill>
                  <a:schemeClr val="tx1"/>
                </a:solidFill>
                <a:effectLst/>
                <a:latin typeface="+mn-lt"/>
                <a:ea typeface="+mn-ea"/>
                <a:cs typeface="+mn-cs"/>
              </a:rPr>
              <a:t>, getting married, seeing your child born {personalize if appropriate} — (A) your</a:t>
            </a:r>
            <a:r>
              <a:rPr lang="en-US" sz="1200" kern="1200" baseline="0" dirty="0">
                <a:solidFill>
                  <a:schemeClr val="tx1"/>
                </a:solidFill>
                <a:effectLst/>
                <a:latin typeface="+mn-lt"/>
                <a:ea typeface="+mn-ea"/>
                <a:cs typeface="+mn-cs"/>
              </a:rPr>
              <a:t> brain would</a:t>
            </a:r>
            <a:r>
              <a:rPr lang="en-US" sz="1200" kern="1200" dirty="0">
                <a:solidFill>
                  <a:schemeClr val="tx1"/>
                </a:solidFill>
                <a:effectLst/>
                <a:latin typeface="+mn-lt"/>
                <a:ea typeface="+mn-ea"/>
                <a:cs typeface="+mn-cs"/>
              </a:rPr>
              <a:t> get up to around 100,</a:t>
            </a:r>
            <a:r>
              <a:rPr lang="en-US" sz="1200" kern="1200" baseline="0" dirty="0">
                <a:solidFill>
                  <a:schemeClr val="tx1"/>
                </a:solidFill>
                <a:effectLst/>
                <a:latin typeface="+mn-lt"/>
                <a:ea typeface="+mn-ea"/>
                <a:cs typeface="+mn-cs"/>
              </a:rPr>
              <a:t> which is the most dopamine your brain is naturally wired to handle.</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imagine your worst day ever</a:t>
            </a:r>
            <a:r>
              <a:rPr lang="en-US" sz="1200"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grieving the death of a loved one, losing your job. </a:t>
            </a:r>
            <a:r>
              <a:rPr lang="de-DE" sz="1200" kern="1200" dirty="0">
                <a:solidFill>
                  <a:schemeClr val="tx1"/>
                </a:solidFill>
                <a:effectLst/>
                <a:latin typeface="+mn-lt"/>
                <a:ea typeface="+mn-ea"/>
                <a:cs typeface="+mn-cs"/>
              </a:rPr>
              <a:t>(B)</a:t>
            </a:r>
            <a:r>
              <a:rPr lang="de-DE"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 that day, your brain would be around 40.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Substance use throws those numbers </a:t>
            </a:r>
            <a:r>
              <a:rPr lang="en-US" sz="1200" b="1" kern="1200" dirty="0">
                <a:solidFill>
                  <a:schemeClr val="tx1"/>
                </a:solidFill>
                <a:effectLst/>
                <a:latin typeface="+mn-lt"/>
                <a:ea typeface="+mn-ea"/>
                <a:cs typeface="+mn-cs"/>
              </a:rPr>
              <a:t>off the charts</a:t>
            </a:r>
            <a:r>
              <a:rPr lang="en-US" sz="1200" kern="1200" dirty="0">
                <a:solidFill>
                  <a:schemeClr val="tx1"/>
                </a:solidFill>
                <a:effectLst/>
                <a:latin typeface="+mn-lt"/>
                <a:ea typeface="+mn-ea"/>
                <a:cs typeface="+mn-cs"/>
              </a:rPr>
              <a:t>. (C) Using</a:t>
            </a:r>
            <a:r>
              <a:rPr lang="en-US" sz="1200" kern="1200" baseline="0" dirty="0">
                <a:solidFill>
                  <a:schemeClr val="tx1"/>
                </a:solidFill>
                <a:effectLst/>
                <a:latin typeface="+mn-lt"/>
                <a:ea typeface="+mn-ea"/>
                <a:cs typeface="+mn-cs"/>
              </a:rPr>
              <a:t> m</a:t>
            </a:r>
            <a:r>
              <a:rPr lang="en-US" sz="1200" kern="1200" dirty="0">
                <a:solidFill>
                  <a:schemeClr val="tx1"/>
                </a:solidFill>
                <a:effectLst/>
                <a:latin typeface="+mn-lt"/>
                <a:ea typeface="+mn-ea"/>
                <a:cs typeface="+mn-cs"/>
              </a:rPr>
              <a:t>ethamphetamine, for example, cranks your brain’s dopamine level to 1,100</a:t>
            </a:r>
            <a:r>
              <a:rPr lang="en-US" sz="1200" kern="1200" baseline="0" dirty="0">
                <a:solidFill>
                  <a:schemeClr val="tx1"/>
                </a:solidFill>
                <a:effectLst/>
                <a:latin typeface="+mn-lt"/>
                <a:ea typeface="+mn-ea"/>
                <a:cs typeface="+mn-cs"/>
              </a:rPr>
              <a:t> — 11 times higher than your best day ever, the most dopamine your brain can handle.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That’s a big reward,</a:t>
            </a:r>
            <a:r>
              <a:rPr lang="en-US" sz="1200" kern="1200" baseline="0" dirty="0">
                <a:solidFill>
                  <a:schemeClr val="tx1"/>
                </a:solidFill>
                <a:effectLst/>
                <a:latin typeface="+mn-lt"/>
                <a:ea typeface="+mn-ea"/>
                <a:cs typeface="+mn-cs"/>
              </a:rPr>
              <a:t> so big that it fundamentally alters your brain.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36CB2E-267C-4405-BFC1-791456AED422}" type="slidenum">
              <a:rPr lang="en-US" smtClean="0"/>
              <a:t>4</a:t>
            </a:fld>
            <a:endParaRPr lang="en-US"/>
          </a:p>
        </p:txBody>
      </p:sp>
    </p:spTree>
    <p:extLst>
      <p:ext uri="{BB962C8B-B14F-4D97-AF65-F5344CB8AC3E}">
        <p14:creationId xmlns:p14="http://schemas.microsoft.com/office/powerpoint/2010/main" val="111543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brain is rewired — hijacked — to seek the substance to survive, (A) neglecting the things you actually need to survive.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 So, 50 is a normal level of dopamine in your brain. Meth is 1,100. Heroin is 975.</a:t>
            </a:r>
            <a:r>
              <a:rPr lang="en-US" sz="1200" kern="1200" baseline="0" dirty="0">
                <a:solidFill>
                  <a:schemeClr val="tx1"/>
                </a:solidFill>
                <a:effectLst/>
                <a:latin typeface="+mn-lt"/>
                <a:ea typeface="+mn-ea"/>
                <a:cs typeface="+mn-cs"/>
              </a:rPr>
              <a:t> Marijuana is 650. Your brain can’t ever reach those overinflated levels again, no matter how much you use. Instead, with repeated use, your brain regulates dopamine release — down to 900, 650, 300, 85 and eventually 30 — </a:t>
            </a:r>
            <a:r>
              <a:rPr lang="en-US" sz="1200" b="1" kern="1200" baseline="0" dirty="0">
                <a:solidFill>
                  <a:schemeClr val="tx1"/>
                </a:solidFill>
                <a:effectLst/>
                <a:latin typeface="+mn-lt"/>
                <a:ea typeface="+mn-ea"/>
                <a:cs typeface="+mn-cs"/>
              </a:rPr>
              <a:t>lower</a:t>
            </a:r>
            <a:r>
              <a:rPr lang="en-US" sz="1200" kern="1200" baseline="0" dirty="0">
                <a:solidFill>
                  <a:schemeClr val="tx1"/>
                </a:solidFill>
                <a:effectLst/>
                <a:latin typeface="+mn-lt"/>
                <a:ea typeface="+mn-ea"/>
                <a:cs typeface="+mn-cs"/>
              </a:rPr>
              <a:t> than your worst day ever. That’s how quickly a high turns into an all-time low.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Without the drug, your brain only produces a crippling dopamine level of 15-20. Motivation is gone. Human connections are gone. You can’t go to work, play with your kids </a:t>
            </a:r>
            <a:r>
              <a:rPr lang="mr-IN"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you can’t even get out of bed.</a:t>
            </a:r>
          </a:p>
        </p:txBody>
      </p:sp>
      <p:sp>
        <p:nvSpPr>
          <p:cNvPr id="4" name="Slide Number Placeholder 3"/>
          <p:cNvSpPr>
            <a:spLocks noGrp="1"/>
          </p:cNvSpPr>
          <p:nvPr>
            <p:ph type="sldNum" sz="quarter" idx="10"/>
          </p:nvPr>
        </p:nvSpPr>
        <p:spPr/>
        <p:txBody>
          <a:bodyPr/>
          <a:lstStyle/>
          <a:p>
            <a:fld id="{5436CB2E-267C-4405-BFC1-791456AED422}" type="slidenum">
              <a:rPr lang="en-US" smtClean="0"/>
              <a:t>5</a:t>
            </a:fld>
            <a:endParaRPr lang="en-US"/>
          </a:p>
        </p:txBody>
      </p:sp>
    </p:spTree>
    <p:extLst>
      <p:ext uri="{BB962C8B-B14F-4D97-AF65-F5344CB8AC3E}">
        <p14:creationId xmlns:p14="http://schemas.microsoft.com/office/powerpoint/2010/main" val="1190406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gets worse. Now you</a:t>
            </a:r>
            <a:r>
              <a:rPr lang="en-US" sz="1200" kern="1200" baseline="0" dirty="0">
                <a:solidFill>
                  <a:schemeClr val="tx1"/>
                </a:solidFill>
                <a:effectLst/>
                <a:latin typeface="+mn-lt"/>
                <a:ea typeface="+mn-ea"/>
                <a:cs typeface="+mn-cs"/>
              </a:rPr>
              <a:t> need to use more and more of the substance every day just to hit your new sub-normal dopamine level of 30. Your brain craves the substance so intensely it consumes your life. </a:t>
            </a:r>
            <a:r>
              <a:rPr lang="en-US" sz="1200" kern="1200" dirty="0">
                <a:solidFill>
                  <a:schemeClr val="tx1"/>
                </a:solidFill>
                <a:effectLst/>
                <a:latin typeface="+mn-lt"/>
                <a:ea typeface="+mn-ea"/>
                <a:cs typeface="+mn-cs"/>
              </a:rPr>
              <a:t>Choice turns to need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 do-anything, say-anything, who-would-</a:t>
            </a:r>
            <a:r>
              <a:rPr lang="en-US" sz="1200" i="1" kern="1200" dirty="0">
                <a:solidFill>
                  <a:schemeClr val="tx1"/>
                </a:solidFill>
                <a:effectLst/>
                <a:latin typeface="+mn-lt"/>
                <a:ea typeface="+mn-ea"/>
                <a:cs typeface="+mn-cs"/>
              </a:rPr>
              <a:t>choose</a:t>
            </a:r>
            <a:r>
              <a:rPr lang="en-US" sz="1200" kern="1200" dirty="0">
                <a:solidFill>
                  <a:schemeClr val="tx1"/>
                </a:solidFill>
                <a:effectLst/>
                <a:latin typeface="+mn-lt"/>
                <a:ea typeface="+mn-ea"/>
                <a:cs typeface="+mn-cs"/>
              </a:rPr>
              <a:t>-to-live-this-way </a:t>
            </a:r>
            <a:r>
              <a:rPr lang="en-US" sz="1200" b="1" kern="1200" dirty="0">
                <a:solidFill>
                  <a:schemeClr val="tx1"/>
                </a:solidFill>
                <a:effectLst/>
                <a:latin typeface="+mn-lt"/>
                <a:ea typeface="+mn-ea"/>
                <a:cs typeface="+mn-cs"/>
              </a:rPr>
              <a:t>need</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5436CB2E-267C-4405-BFC1-791456AED422}" type="slidenum">
              <a:rPr lang="en-US" smtClean="0"/>
              <a:t>6</a:t>
            </a:fld>
            <a:endParaRPr lang="en-US"/>
          </a:p>
        </p:txBody>
      </p:sp>
    </p:spTree>
    <p:extLst>
      <p:ext uri="{BB962C8B-B14F-4D97-AF65-F5344CB8AC3E}">
        <p14:creationId xmlns:p14="http://schemas.microsoft.com/office/powerpoint/2010/main" val="1843388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Addiction </a:t>
            </a:r>
            <a:r>
              <a:rPr lang="en-US" sz="1200" b="1" kern="1200" baseline="0" dirty="0">
                <a:solidFill>
                  <a:schemeClr val="tx1"/>
                </a:solidFill>
                <a:effectLst/>
                <a:latin typeface="+mn-lt"/>
                <a:ea typeface="+mn-ea"/>
                <a:cs typeface="+mn-cs"/>
              </a:rPr>
              <a:t>physically changes the brain</a:t>
            </a:r>
            <a:r>
              <a:rPr lang="en-US" sz="1200" kern="1200" baseline="0" dirty="0">
                <a:solidFill>
                  <a:schemeClr val="tx1"/>
                </a:solidFill>
                <a:effectLst/>
                <a:latin typeface="+mn-lt"/>
                <a:ea typeface="+mn-ea"/>
                <a:cs typeface="+mn-cs"/>
              </a:rPr>
              <a:t>. It now </a:t>
            </a:r>
            <a:r>
              <a:rPr lang="en-US" sz="1200" kern="1200" dirty="0">
                <a:solidFill>
                  <a:schemeClr val="tx1"/>
                </a:solidFill>
                <a:effectLst/>
                <a:latin typeface="+mn-lt"/>
                <a:ea typeface="+mn-ea"/>
                <a:cs typeface="+mn-cs"/>
              </a:rPr>
              <a:t>sees</a:t>
            </a:r>
            <a:r>
              <a:rPr lang="en-US" sz="1200" kern="1200" baseline="0" dirty="0">
                <a:solidFill>
                  <a:schemeClr val="tx1"/>
                </a:solidFill>
                <a:effectLst/>
                <a:latin typeface="+mn-lt"/>
                <a:ea typeface="+mn-ea"/>
                <a:cs typeface="+mn-cs"/>
              </a:rPr>
              <a:t> the substance as your only requirement for survival.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How does the craving of an addicted brain for a drug compare to our cravings for survival basics? Northwestern University measured it.</a:t>
            </a:r>
          </a:p>
        </p:txBody>
      </p:sp>
      <p:sp>
        <p:nvSpPr>
          <p:cNvPr id="4" name="Slide Number Placeholder 3"/>
          <p:cNvSpPr>
            <a:spLocks noGrp="1"/>
          </p:cNvSpPr>
          <p:nvPr>
            <p:ph type="sldNum" sz="quarter" idx="10"/>
          </p:nvPr>
        </p:nvSpPr>
        <p:spPr/>
        <p:txBody>
          <a:bodyPr/>
          <a:lstStyle/>
          <a:p>
            <a:fld id="{5436CB2E-267C-4405-BFC1-791456AED422}" type="slidenum">
              <a:rPr lang="en-US" smtClean="0"/>
              <a:t>7</a:t>
            </a:fld>
            <a:endParaRPr lang="en-US"/>
          </a:p>
        </p:txBody>
      </p:sp>
    </p:spTree>
    <p:extLst>
      <p:ext uri="{BB962C8B-B14F-4D97-AF65-F5344CB8AC3E}">
        <p14:creationId xmlns:p14="http://schemas.microsoft.com/office/powerpoint/2010/main" val="1433909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Test subjects were deprived of water for three days. (A) Under MRI, they registered overpowering cravings for water. </a:t>
            </a:r>
            <a:endParaRPr lang="en-US" dirty="0"/>
          </a:p>
        </p:txBody>
      </p:sp>
      <p:sp>
        <p:nvSpPr>
          <p:cNvPr id="4" name="Slide Number Placeholder 3"/>
          <p:cNvSpPr>
            <a:spLocks noGrp="1"/>
          </p:cNvSpPr>
          <p:nvPr>
            <p:ph type="sldNum" sz="quarter" idx="10"/>
          </p:nvPr>
        </p:nvSpPr>
        <p:spPr/>
        <p:txBody>
          <a:bodyPr/>
          <a:lstStyle/>
          <a:p>
            <a:fld id="{5436CB2E-267C-4405-BFC1-791456AED422}" type="slidenum">
              <a:rPr lang="en-US" smtClean="0"/>
              <a:t>8</a:t>
            </a:fld>
            <a:endParaRPr lang="en-US"/>
          </a:p>
        </p:txBody>
      </p:sp>
    </p:spTree>
    <p:extLst>
      <p:ext uri="{BB962C8B-B14F-4D97-AF65-F5344CB8AC3E}">
        <p14:creationId xmlns:p14="http://schemas.microsoft.com/office/powerpoint/2010/main" val="2085226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Visualize that craving as the size of a baseball.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Comparatively, subjects who went 5 days without food displayed a craving the size of a basketball.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craving for substances in the brains of people living with addiction measured the relative size of a baseball </a:t>
            </a:r>
            <a:r>
              <a:rPr lang="en-US" sz="1200" b="1" kern="1200" dirty="0">
                <a:solidFill>
                  <a:schemeClr val="tx1"/>
                </a:solidFill>
                <a:effectLst/>
                <a:latin typeface="+mn-lt"/>
                <a:ea typeface="+mn-ea"/>
                <a:cs typeface="+mn-cs"/>
              </a:rPr>
              <a:t>field</a:t>
            </a:r>
            <a:r>
              <a:rPr lang="en-US" sz="1200" kern="1200" dirty="0">
                <a:solidFill>
                  <a:schemeClr val="tx1"/>
                </a:solidFill>
                <a:effectLst/>
                <a:latin typeface="+mn-lt"/>
                <a:ea typeface="+mn-ea"/>
                <a:cs typeface="+mn-cs"/>
              </a:rPr>
              <a:t>. And the intensity of those cravings didn’t lessen until after 2 years of not using.</a:t>
            </a:r>
          </a:p>
          <a:p>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Imagine you’re in addiction recovery. Your brain is screaming 24/7 for a substance you’re trying to avoid — </a:t>
            </a:r>
            <a:r>
              <a:rPr lang="en-US" sz="1200" b="1" kern="1200" dirty="0">
                <a:solidFill>
                  <a:schemeClr val="tx1"/>
                </a:solidFill>
                <a:effectLst/>
                <a:latin typeface="+mn-lt"/>
                <a:ea typeface="+mn-ea"/>
                <a:cs typeface="+mn-cs"/>
              </a:rPr>
              <a:t>for 2 whole years.</a:t>
            </a:r>
            <a:r>
              <a:rPr lang="en-US" sz="1200" kern="1200" dirty="0">
                <a:solidFill>
                  <a:schemeClr val="tx1"/>
                </a:solidFill>
                <a:effectLst/>
                <a:latin typeface="+mn-lt"/>
                <a:ea typeface="+mn-ea"/>
                <a:cs typeface="+mn-cs"/>
              </a:rPr>
              <a:t> This, while your dopamine level is lower than your worst day ever. That’s the science behind why recovery is an ongoing, difficult process. But the brain can heal. It takes time, resources and compassion.</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36CB2E-267C-4405-BFC1-791456AED422}" type="slidenum">
              <a:rPr lang="en-US" smtClean="0"/>
              <a:t>9</a:t>
            </a:fld>
            <a:endParaRPr lang="en-US"/>
          </a:p>
        </p:txBody>
      </p:sp>
    </p:spTree>
    <p:extLst>
      <p:ext uri="{BB962C8B-B14F-4D97-AF65-F5344CB8AC3E}">
        <p14:creationId xmlns:p14="http://schemas.microsoft.com/office/powerpoint/2010/main" val="1968523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9CAAFD-6E23-4C34-B42B-C9E47EB073C3}" type="datetimeFigureOut">
              <a:rPr lang="en-US" smtClean="0"/>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B36A1B-3306-4C52-B23E-54FA5BD44A00}" type="slidenum">
              <a:rPr lang="en-US" smtClean="0"/>
              <a:t>‹#›</a:t>
            </a:fld>
            <a:endParaRPr lang="en-US"/>
          </a:p>
        </p:txBody>
      </p:sp>
    </p:spTree>
    <p:extLst>
      <p:ext uri="{BB962C8B-B14F-4D97-AF65-F5344CB8AC3E}">
        <p14:creationId xmlns:p14="http://schemas.microsoft.com/office/powerpoint/2010/main" val="164240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9CAAFD-6E23-4C34-B42B-C9E47EB073C3}" type="datetimeFigureOut">
              <a:rPr lang="en-US" smtClean="0"/>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B36A1B-3306-4C52-B23E-54FA5BD44A00}" type="slidenum">
              <a:rPr lang="en-US" smtClean="0"/>
              <a:t>‹#›</a:t>
            </a:fld>
            <a:endParaRPr lang="en-US"/>
          </a:p>
        </p:txBody>
      </p:sp>
    </p:spTree>
    <p:extLst>
      <p:ext uri="{BB962C8B-B14F-4D97-AF65-F5344CB8AC3E}">
        <p14:creationId xmlns:p14="http://schemas.microsoft.com/office/powerpoint/2010/main" val="3619277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9CAAFD-6E23-4C34-B42B-C9E47EB073C3}" type="datetimeFigureOut">
              <a:rPr lang="en-US" smtClean="0"/>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B36A1B-3306-4C52-B23E-54FA5BD44A00}" type="slidenum">
              <a:rPr lang="en-US" smtClean="0"/>
              <a:t>‹#›</a:t>
            </a:fld>
            <a:endParaRPr lang="en-US"/>
          </a:p>
        </p:txBody>
      </p:sp>
    </p:spTree>
    <p:extLst>
      <p:ext uri="{BB962C8B-B14F-4D97-AF65-F5344CB8AC3E}">
        <p14:creationId xmlns:p14="http://schemas.microsoft.com/office/powerpoint/2010/main" val="3442314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9CAAFD-6E23-4C34-B42B-C9E47EB073C3}" type="datetimeFigureOut">
              <a:rPr lang="en-US" smtClean="0"/>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B36A1B-3306-4C52-B23E-54FA5BD44A00}" type="slidenum">
              <a:rPr lang="en-US" smtClean="0"/>
              <a:t>‹#›</a:t>
            </a:fld>
            <a:endParaRPr lang="en-US"/>
          </a:p>
        </p:txBody>
      </p:sp>
    </p:spTree>
    <p:extLst>
      <p:ext uri="{BB962C8B-B14F-4D97-AF65-F5344CB8AC3E}">
        <p14:creationId xmlns:p14="http://schemas.microsoft.com/office/powerpoint/2010/main" val="1050610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9CAAFD-6E23-4C34-B42B-C9E47EB073C3}" type="datetimeFigureOut">
              <a:rPr lang="en-US" smtClean="0"/>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B36A1B-3306-4C52-B23E-54FA5BD44A00}" type="slidenum">
              <a:rPr lang="en-US" smtClean="0"/>
              <a:t>‹#›</a:t>
            </a:fld>
            <a:endParaRPr lang="en-US"/>
          </a:p>
        </p:txBody>
      </p:sp>
    </p:spTree>
    <p:extLst>
      <p:ext uri="{BB962C8B-B14F-4D97-AF65-F5344CB8AC3E}">
        <p14:creationId xmlns:p14="http://schemas.microsoft.com/office/powerpoint/2010/main" val="2057156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9CAAFD-6E23-4C34-B42B-C9E47EB073C3}" type="datetimeFigureOut">
              <a:rPr lang="en-US" smtClean="0"/>
              <a:t>7/31/23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B36A1B-3306-4C52-B23E-54FA5BD44A00}" type="slidenum">
              <a:rPr lang="en-US" smtClean="0"/>
              <a:t>‹#›</a:t>
            </a:fld>
            <a:endParaRPr lang="en-US"/>
          </a:p>
        </p:txBody>
      </p:sp>
    </p:spTree>
    <p:extLst>
      <p:ext uri="{BB962C8B-B14F-4D97-AF65-F5344CB8AC3E}">
        <p14:creationId xmlns:p14="http://schemas.microsoft.com/office/powerpoint/2010/main" val="3362377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9CAAFD-6E23-4C34-B42B-C9E47EB073C3}" type="datetimeFigureOut">
              <a:rPr lang="en-US" smtClean="0"/>
              <a:t>7/31/23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B36A1B-3306-4C52-B23E-54FA5BD44A00}" type="slidenum">
              <a:rPr lang="en-US" smtClean="0"/>
              <a:t>‹#›</a:t>
            </a:fld>
            <a:endParaRPr lang="en-US"/>
          </a:p>
        </p:txBody>
      </p:sp>
    </p:spTree>
    <p:extLst>
      <p:ext uri="{BB962C8B-B14F-4D97-AF65-F5344CB8AC3E}">
        <p14:creationId xmlns:p14="http://schemas.microsoft.com/office/powerpoint/2010/main" val="3965336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9CAAFD-6E23-4C34-B42B-C9E47EB073C3}" type="datetimeFigureOut">
              <a:rPr lang="en-US" smtClean="0"/>
              <a:t>7/31/23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B36A1B-3306-4C52-B23E-54FA5BD44A00}" type="slidenum">
              <a:rPr lang="en-US" smtClean="0"/>
              <a:t>‹#›</a:t>
            </a:fld>
            <a:endParaRPr lang="en-US"/>
          </a:p>
        </p:txBody>
      </p:sp>
    </p:spTree>
    <p:extLst>
      <p:ext uri="{BB962C8B-B14F-4D97-AF65-F5344CB8AC3E}">
        <p14:creationId xmlns:p14="http://schemas.microsoft.com/office/powerpoint/2010/main" val="1780405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9CAAFD-6E23-4C34-B42B-C9E47EB073C3}" type="datetimeFigureOut">
              <a:rPr lang="en-US" smtClean="0"/>
              <a:t>7/31/23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B36A1B-3306-4C52-B23E-54FA5BD44A00}" type="slidenum">
              <a:rPr lang="en-US" smtClean="0"/>
              <a:t>‹#›</a:t>
            </a:fld>
            <a:endParaRPr lang="en-US"/>
          </a:p>
        </p:txBody>
      </p:sp>
    </p:spTree>
    <p:extLst>
      <p:ext uri="{BB962C8B-B14F-4D97-AF65-F5344CB8AC3E}">
        <p14:creationId xmlns:p14="http://schemas.microsoft.com/office/powerpoint/2010/main" val="298018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9CAAFD-6E23-4C34-B42B-C9E47EB073C3}" type="datetimeFigureOut">
              <a:rPr lang="en-US" smtClean="0"/>
              <a:t>7/31/23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B36A1B-3306-4C52-B23E-54FA5BD44A00}" type="slidenum">
              <a:rPr lang="en-US" smtClean="0"/>
              <a:t>‹#›</a:t>
            </a:fld>
            <a:endParaRPr lang="en-US"/>
          </a:p>
        </p:txBody>
      </p:sp>
    </p:spTree>
    <p:extLst>
      <p:ext uri="{BB962C8B-B14F-4D97-AF65-F5344CB8AC3E}">
        <p14:creationId xmlns:p14="http://schemas.microsoft.com/office/powerpoint/2010/main" val="2409666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9CAAFD-6E23-4C34-B42B-C9E47EB073C3}" type="datetimeFigureOut">
              <a:rPr lang="en-US" smtClean="0"/>
              <a:t>7/31/23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B36A1B-3306-4C52-B23E-54FA5BD44A00}" type="slidenum">
              <a:rPr lang="en-US" smtClean="0"/>
              <a:t>‹#›</a:t>
            </a:fld>
            <a:endParaRPr lang="en-US"/>
          </a:p>
        </p:txBody>
      </p:sp>
    </p:spTree>
    <p:extLst>
      <p:ext uri="{BB962C8B-B14F-4D97-AF65-F5344CB8AC3E}">
        <p14:creationId xmlns:p14="http://schemas.microsoft.com/office/powerpoint/2010/main" val="3651440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CAAFD-6E23-4C34-B42B-C9E47EB073C3}" type="datetimeFigureOut">
              <a:rPr lang="en-US" smtClean="0"/>
              <a:t>7/31/23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36A1B-3306-4C52-B23E-54FA5BD44A00}" type="slidenum">
              <a:rPr lang="en-US" smtClean="0"/>
              <a:t>‹#›</a:t>
            </a:fld>
            <a:endParaRPr lang="en-US"/>
          </a:p>
        </p:txBody>
      </p:sp>
    </p:spTree>
    <p:extLst>
      <p:ext uri="{BB962C8B-B14F-4D97-AF65-F5344CB8AC3E}">
        <p14:creationId xmlns:p14="http://schemas.microsoft.com/office/powerpoint/2010/main" val="1259760785"/>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JP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JP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57.png"/><Relationship Id="rId4" Type="http://schemas.openxmlformats.org/officeDocument/2006/relationships/image" Target="../media/image49.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5.png"/><Relationship Id="rId5" Type="http://schemas.openxmlformats.org/officeDocument/2006/relationships/image" Target="../media/image4.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49.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4.JPG"/><Relationship Id="rId7" Type="http://schemas.openxmlformats.org/officeDocument/2006/relationships/image" Target="../media/image10.png"/><Relationship Id="rId12"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17.png"/><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JP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microsoft.com/office/2007/relationships/media" Target="../media/media3.mp4"/><Relationship Id="rId7" Type="http://schemas.openxmlformats.org/officeDocument/2006/relationships/slideLayout" Target="../slideLayouts/slideLayout2.xml"/><Relationship Id="rId12"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34.png"/><Relationship Id="rId5" Type="http://schemas.microsoft.com/office/2007/relationships/media" Target="../media/media4.mp4"/><Relationship Id="rId10" Type="http://schemas.openxmlformats.org/officeDocument/2006/relationships/image" Target="../media/image33.png"/><Relationship Id="rId4" Type="http://schemas.openxmlformats.org/officeDocument/2006/relationships/video" Target="../media/media3.mp4"/><Relationship Id="rId9"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BrainAnimationPPT_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77146" y="2774398"/>
            <a:ext cx="3808589" cy="1309202"/>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188769" y="4498336"/>
            <a:ext cx="4538370" cy="516870"/>
          </a:xfrm>
          <a:prstGeom prst="rect">
            <a:avLst/>
          </a:prstGeom>
        </p:spPr>
      </p:pic>
    </p:spTree>
    <p:extLst>
      <p:ext uri="{BB962C8B-B14F-4D97-AF65-F5344CB8AC3E}">
        <p14:creationId xmlns:p14="http://schemas.microsoft.com/office/powerpoint/2010/main" val="160268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5" fill="hold"/>
                                        <p:tgtEl>
                                          <p:spTgt spid="10"/>
                                        </p:tgtEl>
                                      </p:cBhvr>
                                    </p:cmd>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childTnLst>
                                </p:cTn>
                              </p:par>
                            </p:childTnLst>
                          </p:cTn>
                        </p:par>
                        <p:par>
                          <p:cTn id="10" fill="hold">
                            <p:stCondLst>
                              <p:cond delay="5005"/>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0"/>
                </p:tgtEl>
              </p:cMediaNode>
            </p:video>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67217" y="2849734"/>
            <a:ext cx="1255983" cy="134940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9566" y="2911372"/>
            <a:ext cx="5541818" cy="1226127"/>
          </a:xfrm>
          <a:prstGeom prst="rect">
            <a:avLst/>
          </a:prstGeom>
        </p:spPr>
      </p:pic>
      <p:pic>
        <p:nvPicPr>
          <p:cNvPr id="6" name="Picture 5" descr="A baseball field with a baseball helmet&#10;&#10;Description automatically generated">
            <a:extLst>
              <a:ext uri="{FF2B5EF4-FFF2-40B4-BE49-F238E27FC236}">
                <a16:creationId xmlns:a16="http://schemas.microsoft.com/office/drawing/2014/main" id="{520BD422-E258-083A-3FAE-06FE313907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3206" y="-1"/>
            <a:ext cx="10290412" cy="6860275"/>
          </a:xfrm>
          <a:prstGeom prst="rect">
            <a:avLst/>
          </a:prstGeom>
        </p:spPr>
      </p:pic>
    </p:spTree>
    <p:extLst>
      <p:ext uri="{BB962C8B-B14F-4D97-AF65-F5344CB8AC3E}">
        <p14:creationId xmlns:p14="http://schemas.microsoft.com/office/powerpoint/2010/main" val="70548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347674"/>
            </a:gs>
            <a:gs pos="62000">
              <a:srgbClr val="115F5D"/>
            </a:gs>
          </a:gsLst>
          <a:lin ang="10800000" scaled="0"/>
        </a:gradFill>
        <a:effectLst/>
      </p:bgPr>
    </p:bg>
    <p:spTree>
      <p:nvGrpSpPr>
        <p:cNvPr id="1" name=""/>
        <p:cNvGrpSpPr/>
        <p:nvPr/>
      </p:nvGrpSpPr>
      <p:grpSpPr>
        <a:xfrm>
          <a:off x="0" y="0"/>
          <a:ext cx="0" cy="0"/>
          <a:chOff x="0" y="0"/>
          <a:chExt cx="0" cy="0"/>
        </a:xfrm>
      </p:grpSpPr>
      <p:sp>
        <p:nvSpPr>
          <p:cNvPr id="3" name="Oval 2"/>
          <p:cNvSpPr/>
          <p:nvPr/>
        </p:nvSpPr>
        <p:spPr>
          <a:xfrm>
            <a:off x="126514" y="1666723"/>
            <a:ext cx="8910954" cy="3997230"/>
          </a:xfrm>
          <a:prstGeom prst="ellipse">
            <a:avLst/>
          </a:prstGeom>
          <a:solidFill>
            <a:srgbClr val="67C9CF">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514" y="1126800"/>
            <a:ext cx="8910954" cy="403080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9734" y="1403101"/>
            <a:ext cx="7697500" cy="3455562"/>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4917" y="1961859"/>
            <a:ext cx="6882522" cy="3011481"/>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3111" y="4437246"/>
            <a:ext cx="899034" cy="68939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12587" y="2458966"/>
            <a:ext cx="938806" cy="1008634"/>
          </a:xfrm>
          <a:prstGeom prst="rect">
            <a:avLst/>
          </a:prstGeom>
        </p:spPr>
      </p:pic>
    </p:spTree>
    <p:extLst>
      <p:ext uri="{BB962C8B-B14F-4D97-AF65-F5344CB8AC3E}">
        <p14:creationId xmlns:p14="http://schemas.microsoft.com/office/powerpoint/2010/main" val="16906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fltVal val="0"/>
                                          </p:val>
                                        </p:tav>
                                        <p:tav tm="100000">
                                          <p:val>
                                            <p:strVal val="#ppt_w"/>
                                          </p:val>
                                        </p:tav>
                                      </p:tavLst>
                                    </p:anim>
                                    <p:anim calcmode="lin" valueType="num">
                                      <p:cBhvr>
                                        <p:cTn id="13" dur="2000" fill="hold"/>
                                        <p:tgtEl>
                                          <p:spTgt spid="3"/>
                                        </p:tgtEl>
                                        <p:attrNameLst>
                                          <p:attrName>ppt_h</p:attrName>
                                        </p:attrNameLst>
                                      </p:cBhvr>
                                      <p:tavLst>
                                        <p:tav tm="0">
                                          <p:val>
                                            <p:fltVal val="0"/>
                                          </p:val>
                                        </p:tav>
                                        <p:tav tm="100000">
                                          <p:val>
                                            <p:strVal val="#ppt_h"/>
                                          </p:val>
                                        </p:tav>
                                      </p:tavLst>
                                    </p:anim>
                                  </p:childTnLst>
                                </p:cTn>
                              </p:par>
                              <p:par>
                                <p:cTn id="14" presetID="22" presetClass="entr" presetSubtype="8" fill="hold" nodeType="withEffect">
                                  <p:stCondLst>
                                    <p:cond delay="15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2000"/>
                                        <p:tgtEl>
                                          <p:spTgt spid="4"/>
                                        </p:tgtEl>
                                      </p:cBhvr>
                                    </p:animEffect>
                                  </p:childTnLst>
                                </p:cTn>
                              </p:par>
                            </p:childTnLst>
                          </p:cTn>
                        </p:par>
                        <p:par>
                          <p:cTn id="17" fill="hold">
                            <p:stCondLst>
                              <p:cond delay="3500"/>
                            </p:stCondLst>
                            <p:childTnLst>
                              <p:par>
                                <p:cTn id="18" presetID="2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347674"/>
            </a:gs>
            <a:gs pos="62000">
              <a:srgbClr val="115F5D"/>
            </a:gs>
          </a:gsLst>
          <a:lin ang="10800000" scaled="0"/>
        </a:gradFill>
        <a:effectLst/>
      </p:bgPr>
    </p:bg>
    <p:spTree>
      <p:nvGrpSpPr>
        <p:cNvPr id="1" name=""/>
        <p:cNvGrpSpPr/>
        <p:nvPr/>
      </p:nvGrpSpPr>
      <p:grpSpPr>
        <a:xfrm>
          <a:off x="0" y="0"/>
          <a:ext cx="0" cy="0"/>
          <a:chOff x="0" y="0"/>
          <a:chExt cx="0" cy="0"/>
        </a:xfrm>
      </p:grpSpPr>
      <p:sp>
        <p:nvSpPr>
          <p:cNvPr id="3" name="Oval 2"/>
          <p:cNvSpPr/>
          <p:nvPr/>
        </p:nvSpPr>
        <p:spPr>
          <a:xfrm>
            <a:off x="126514" y="1666723"/>
            <a:ext cx="8910954" cy="3997230"/>
          </a:xfrm>
          <a:prstGeom prst="ellipse">
            <a:avLst/>
          </a:prstGeom>
          <a:solidFill>
            <a:srgbClr val="67C9CF">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514" y="1126800"/>
            <a:ext cx="8910954" cy="4030804"/>
          </a:xfrm>
          <a:prstGeom prst="rect">
            <a:avLst/>
          </a:prstGeom>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6646" y="190207"/>
            <a:ext cx="12765024" cy="7085349"/>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1016" y="2432304"/>
            <a:ext cx="11103300" cy="1957878"/>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9734" y="1403101"/>
            <a:ext cx="7697500" cy="3455562"/>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24917" y="1961859"/>
            <a:ext cx="6882522" cy="3011481"/>
          </a:xfrm>
          <a:prstGeom prst="rect">
            <a:avLst/>
          </a:prstGeom>
        </p:spPr>
      </p:pic>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13111" y="4437246"/>
            <a:ext cx="899034" cy="68939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112587" y="2458966"/>
            <a:ext cx="938806" cy="1008634"/>
          </a:xfrm>
          <a:prstGeom prst="rect">
            <a:avLst/>
          </a:prstGeom>
        </p:spPr>
      </p:pic>
    </p:spTree>
    <p:extLst>
      <p:ext uri="{BB962C8B-B14F-4D97-AF65-F5344CB8AC3E}">
        <p14:creationId xmlns:p14="http://schemas.microsoft.com/office/powerpoint/2010/main" val="46727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544" fill="hold" grpId="0" nodeType="with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Effect transition="out" filter="fade">
                                      <p:cBhvr>
                                        <p:cTn id="8" dur="1000"/>
                                        <p:tgtEl>
                                          <p:spTgt spid="3"/>
                                        </p:tgtEl>
                                      </p:cBhvr>
                                    </p:animEffect>
                                    <p:anim calcmode="lin" valueType="num">
                                      <p:cBhvr>
                                        <p:cTn id="9" dur="1000"/>
                                        <p:tgtEl>
                                          <p:spTgt spid="3"/>
                                        </p:tgtEl>
                                        <p:attrNameLst>
                                          <p:attrName>ppt_x</p:attrName>
                                        </p:attrNameLst>
                                      </p:cBhvr>
                                      <p:tavLst>
                                        <p:tav tm="0">
                                          <p:val>
                                            <p:strVal val="ppt_x"/>
                                          </p:val>
                                        </p:tav>
                                        <p:tav tm="100000">
                                          <p:val>
                                            <p:fltVal val="0.5"/>
                                          </p:val>
                                        </p:tav>
                                      </p:tavLst>
                                    </p:anim>
                                    <p:anim calcmode="lin" valueType="num">
                                      <p:cBhvr>
                                        <p:cTn id="10" dur="1000"/>
                                        <p:tgtEl>
                                          <p:spTgt spid="3"/>
                                        </p:tgtEl>
                                        <p:attrNameLst>
                                          <p:attrName>ppt_y</p:attrName>
                                        </p:attrNameLst>
                                      </p:cBhvr>
                                      <p:tavLst>
                                        <p:tav tm="0">
                                          <p:val>
                                            <p:strVal val="ppt_y"/>
                                          </p:val>
                                        </p:tav>
                                        <p:tav tm="100000">
                                          <p:val>
                                            <p:fltVal val="0.5"/>
                                          </p:val>
                                        </p:tav>
                                      </p:tavLst>
                                    </p:anim>
                                    <p:set>
                                      <p:cBhvr>
                                        <p:cTn id="11" dur="1" fill="hold">
                                          <p:stCondLst>
                                            <p:cond delay="999"/>
                                          </p:stCondLst>
                                        </p:cTn>
                                        <p:tgtEl>
                                          <p:spTgt spid="3"/>
                                        </p:tgtEl>
                                        <p:attrNameLst>
                                          <p:attrName>style.visibility</p:attrName>
                                        </p:attrNameLst>
                                      </p:cBhvr>
                                      <p:to>
                                        <p:strVal val="hidden"/>
                                      </p:to>
                                    </p:set>
                                  </p:childTnLst>
                                </p:cTn>
                              </p:par>
                              <p:par>
                                <p:cTn id="12" presetID="53" presetClass="exit" presetSubtype="544" fill="hold" nodeType="withEffect">
                                  <p:stCondLst>
                                    <p:cond delay="0"/>
                                  </p:stCondLst>
                                  <p:childTnLst>
                                    <p:anim calcmode="lin" valueType="num">
                                      <p:cBhvr>
                                        <p:cTn id="13" dur="1000"/>
                                        <p:tgtEl>
                                          <p:spTgt spid="19"/>
                                        </p:tgtEl>
                                        <p:attrNameLst>
                                          <p:attrName>ppt_w</p:attrName>
                                        </p:attrNameLst>
                                      </p:cBhvr>
                                      <p:tavLst>
                                        <p:tav tm="0">
                                          <p:val>
                                            <p:strVal val="ppt_w"/>
                                          </p:val>
                                        </p:tav>
                                        <p:tav tm="100000">
                                          <p:val>
                                            <p:fltVal val="0"/>
                                          </p:val>
                                        </p:tav>
                                      </p:tavLst>
                                    </p:anim>
                                    <p:anim calcmode="lin" valueType="num">
                                      <p:cBhvr>
                                        <p:cTn id="14" dur="1000"/>
                                        <p:tgtEl>
                                          <p:spTgt spid="19"/>
                                        </p:tgtEl>
                                        <p:attrNameLst>
                                          <p:attrName>ppt_h</p:attrName>
                                        </p:attrNameLst>
                                      </p:cBhvr>
                                      <p:tavLst>
                                        <p:tav tm="0">
                                          <p:val>
                                            <p:strVal val="ppt_h"/>
                                          </p:val>
                                        </p:tav>
                                        <p:tav tm="100000">
                                          <p:val>
                                            <p:fltVal val="0"/>
                                          </p:val>
                                        </p:tav>
                                      </p:tavLst>
                                    </p:anim>
                                    <p:animEffect transition="out" filter="fade">
                                      <p:cBhvr>
                                        <p:cTn id="15" dur="1000"/>
                                        <p:tgtEl>
                                          <p:spTgt spid="19"/>
                                        </p:tgtEl>
                                      </p:cBhvr>
                                    </p:animEffect>
                                    <p:anim calcmode="lin" valueType="num">
                                      <p:cBhvr>
                                        <p:cTn id="16" dur="1000"/>
                                        <p:tgtEl>
                                          <p:spTgt spid="19"/>
                                        </p:tgtEl>
                                        <p:attrNameLst>
                                          <p:attrName>ppt_x</p:attrName>
                                        </p:attrNameLst>
                                      </p:cBhvr>
                                      <p:tavLst>
                                        <p:tav tm="0">
                                          <p:val>
                                            <p:strVal val="ppt_x"/>
                                          </p:val>
                                        </p:tav>
                                        <p:tav tm="100000">
                                          <p:val>
                                            <p:fltVal val="0.5"/>
                                          </p:val>
                                        </p:tav>
                                      </p:tavLst>
                                    </p:anim>
                                    <p:anim calcmode="lin" valueType="num">
                                      <p:cBhvr>
                                        <p:cTn id="17" dur="1000"/>
                                        <p:tgtEl>
                                          <p:spTgt spid="19"/>
                                        </p:tgtEl>
                                        <p:attrNameLst>
                                          <p:attrName>ppt_y</p:attrName>
                                        </p:attrNameLst>
                                      </p:cBhvr>
                                      <p:tavLst>
                                        <p:tav tm="0">
                                          <p:val>
                                            <p:strVal val="ppt_y"/>
                                          </p:val>
                                        </p:tav>
                                        <p:tav tm="100000">
                                          <p:val>
                                            <p:fltVal val="0.5"/>
                                          </p:val>
                                        </p:tav>
                                      </p:tavLst>
                                    </p:anim>
                                    <p:set>
                                      <p:cBhvr>
                                        <p:cTn id="18" dur="1" fill="hold">
                                          <p:stCondLst>
                                            <p:cond delay="999"/>
                                          </p:stCondLst>
                                        </p:cTn>
                                        <p:tgtEl>
                                          <p:spTgt spid="19"/>
                                        </p:tgtEl>
                                        <p:attrNameLst>
                                          <p:attrName>style.visibility</p:attrName>
                                        </p:attrNameLst>
                                      </p:cBhvr>
                                      <p:to>
                                        <p:strVal val="hidden"/>
                                      </p:to>
                                    </p:set>
                                  </p:childTnLst>
                                </p:cTn>
                              </p:par>
                              <p:par>
                                <p:cTn id="19" presetID="53" presetClass="exit" presetSubtype="544" fill="hold" nodeType="withEffect">
                                  <p:stCondLst>
                                    <p:cond delay="0"/>
                                  </p:stCondLst>
                                  <p:childTnLst>
                                    <p:anim calcmode="lin" valueType="num">
                                      <p:cBhvr>
                                        <p:cTn id="20" dur="1000"/>
                                        <p:tgtEl>
                                          <p:spTgt spid="16"/>
                                        </p:tgtEl>
                                        <p:attrNameLst>
                                          <p:attrName>ppt_w</p:attrName>
                                        </p:attrNameLst>
                                      </p:cBhvr>
                                      <p:tavLst>
                                        <p:tav tm="0">
                                          <p:val>
                                            <p:strVal val="ppt_w"/>
                                          </p:val>
                                        </p:tav>
                                        <p:tav tm="100000">
                                          <p:val>
                                            <p:fltVal val="0"/>
                                          </p:val>
                                        </p:tav>
                                      </p:tavLst>
                                    </p:anim>
                                    <p:anim calcmode="lin" valueType="num">
                                      <p:cBhvr>
                                        <p:cTn id="21" dur="1000"/>
                                        <p:tgtEl>
                                          <p:spTgt spid="16"/>
                                        </p:tgtEl>
                                        <p:attrNameLst>
                                          <p:attrName>ppt_h</p:attrName>
                                        </p:attrNameLst>
                                      </p:cBhvr>
                                      <p:tavLst>
                                        <p:tav tm="0">
                                          <p:val>
                                            <p:strVal val="ppt_h"/>
                                          </p:val>
                                        </p:tav>
                                        <p:tav tm="100000">
                                          <p:val>
                                            <p:fltVal val="0"/>
                                          </p:val>
                                        </p:tav>
                                      </p:tavLst>
                                    </p:anim>
                                    <p:animEffect transition="out" filter="fade">
                                      <p:cBhvr>
                                        <p:cTn id="22" dur="1000"/>
                                        <p:tgtEl>
                                          <p:spTgt spid="16"/>
                                        </p:tgtEl>
                                      </p:cBhvr>
                                    </p:animEffect>
                                    <p:anim calcmode="lin" valueType="num">
                                      <p:cBhvr>
                                        <p:cTn id="23" dur="1000"/>
                                        <p:tgtEl>
                                          <p:spTgt spid="16"/>
                                        </p:tgtEl>
                                        <p:attrNameLst>
                                          <p:attrName>ppt_x</p:attrName>
                                        </p:attrNameLst>
                                      </p:cBhvr>
                                      <p:tavLst>
                                        <p:tav tm="0">
                                          <p:val>
                                            <p:strVal val="ppt_x"/>
                                          </p:val>
                                        </p:tav>
                                        <p:tav tm="100000">
                                          <p:val>
                                            <p:fltVal val="0.5"/>
                                          </p:val>
                                        </p:tav>
                                      </p:tavLst>
                                    </p:anim>
                                    <p:anim calcmode="lin" valueType="num">
                                      <p:cBhvr>
                                        <p:cTn id="24" dur="1000"/>
                                        <p:tgtEl>
                                          <p:spTgt spid="16"/>
                                        </p:tgtEl>
                                        <p:attrNameLst>
                                          <p:attrName>ppt_y</p:attrName>
                                        </p:attrNameLst>
                                      </p:cBhvr>
                                      <p:tavLst>
                                        <p:tav tm="0">
                                          <p:val>
                                            <p:strVal val="ppt_y"/>
                                          </p:val>
                                        </p:tav>
                                        <p:tav tm="100000">
                                          <p:val>
                                            <p:fltVal val="0.5"/>
                                          </p:val>
                                        </p:tav>
                                      </p:tavLst>
                                    </p:anim>
                                    <p:set>
                                      <p:cBhvr>
                                        <p:cTn id="25" dur="1" fill="hold">
                                          <p:stCondLst>
                                            <p:cond delay="999"/>
                                          </p:stCondLst>
                                        </p:cTn>
                                        <p:tgtEl>
                                          <p:spTgt spid="16"/>
                                        </p:tgtEl>
                                        <p:attrNameLst>
                                          <p:attrName>style.visibility</p:attrName>
                                        </p:attrNameLst>
                                      </p:cBhvr>
                                      <p:to>
                                        <p:strVal val="hidden"/>
                                      </p:to>
                                    </p:set>
                                  </p:childTnLst>
                                </p:cTn>
                              </p:par>
                              <p:par>
                                <p:cTn id="26" presetID="53" presetClass="exit" presetSubtype="544" fill="hold" nodeType="withEffect">
                                  <p:stCondLst>
                                    <p:cond delay="0"/>
                                  </p:stCondLst>
                                  <p:childTnLst>
                                    <p:anim calcmode="lin" valueType="num">
                                      <p:cBhvr>
                                        <p:cTn id="27" dur="1000"/>
                                        <p:tgtEl>
                                          <p:spTgt spid="15"/>
                                        </p:tgtEl>
                                        <p:attrNameLst>
                                          <p:attrName>ppt_w</p:attrName>
                                        </p:attrNameLst>
                                      </p:cBhvr>
                                      <p:tavLst>
                                        <p:tav tm="0">
                                          <p:val>
                                            <p:strVal val="ppt_w"/>
                                          </p:val>
                                        </p:tav>
                                        <p:tav tm="100000">
                                          <p:val>
                                            <p:fltVal val="0"/>
                                          </p:val>
                                        </p:tav>
                                      </p:tavLst>
                                    </p:anim>
                                    <p:anim calcmode="lin" valueType="num">
                                      <p:cBhvr>
                                        <p:cTn id="28" dur="1000"/>
                                        <p:tgtEl>
                                          <p:spTgt spid="15"/>
                                        </p:tgtEl>
                                        <p:attrNameLst>
                                          <p:attrName>ppt_h</p:attrName>
                                        </p:attrNameLst>
                                      </p:cBhvr>
                                      <p:tavLst>
                                        <p:tav tm="0">
                                          <p:val>
                                            <p:strVal val="ppt_h"/>
                                          </p:val>
                                        </p:tav>
                                        <p:tav tm="100000">
                                          <p:val>
                                            <p:fltVal val="0"/>
                                          </p:val>
                                        </p:tav>
                                      </p:tavLst>
                                    </p:anim>
                                    <p:animEffect transition="out" filter="fade">
                                      <p:cBhvr>
                                        <p:cTn id="29" dur="1000"/>
                                        <p:tgtEl>
                                          <p:spTgt spid="15"/>
                                        </p:tgtEl>
                                      </p:cBhvr>
                                    </p:animEffect>
                                    <p:anim calcmode="lin" valueType="num">
                                      <p:cBhvr>
                                        <p:cTn id="30" dur="1000"/>
                                        <p:tgtEl>
                                          <p:spTgt spid="15"/>
                                        </p:tgtEl>
                                        <p:attrNameLst>
                                          <p:attrName>ppt_x</p:attrName>
                                        </p:attrNameLst>
                                      </p:cBhvr>
                                      <p:tavLst>
                                        <p:tav tm="0">
                                          <p:val>
                                            <p:strVal val="ppt_x"/>
                                          </p:val>
                                        </p:tav>
                                        <p:tav tm="100000">
                                          <p:val>
                                            <p:fltVal val="0.5"/>
                                          </p:val>
                                        </p:tav>
                                      </p:tavLst>
                                    </p:anim>
                                    <p:anim calcmode="lin" valueType="num">
                                      <p:cBhvr>
                                        <p:cTn id="31" dur="1000"/>
                                        <p:tgtEl>
                                          <p:spTgt spid="15"/>
                                        </p:tgtEl>
                                        <p:attrNameLst>
                                          <p:attrName>ppt_y</p:attrName>
                                        </p:attrNameLst>
                                      </p:cBhvr>
                                      <p:tavLst>
                                        <p:tav tm="0">
                                          <p:val>
                                            <p:strVal val="ppt_y"/>
                                          </p:val>
                                        </p:tav>
                                        <p:tav tm="100000">
                                          <p:val>
                                            <p:fltVal val="0.5"/>
                                          </p:val>
                                        </p:tav>
                                      </p:tavLst>
                                    </p:anim>
                                    <p:set>
                                      <p:cBhvr>
                                        <p:cTn id="32" dur="1" fill="hold">
                                          <p:stCondLst>
                                            <p:cond delay="999"/>
                                          </p:stCondLst>
                                        </p:cTn>
                                        <p:tgtEl>
                                          <p:spTgt spid="15"/>
                                        </p:tgtEl>
                                        <p:attrNameLst>
                                          <p:attrName>style.visibility</p:attrName>
                                        </p:attrNameLst>
                                      </p:cBhvr>
                                      <p:to>
                                        <p:strVal val="hidden"/>
                                      </p:to>
                                    </p:set>
                                  </p:childTnLst>
                                </p:cTn>
                              </p:par>
                              <p:par>
                                <p:cTn id="33" presetID="53" presetClass="exit" presetSubtype="544" fill="hold" nodeType="withEffect">
                                  <p:stCondLst>
                                    <p:cond delay="0"/>
                                  </p:stCondLst>
                                  <p:childTnLst>
                                    <p:anim calcmode="lin" valueType="num">
                                      <p:cBhvr>
                                        <p:cTn id="34" dur="1000"/>
                                        <p:tgtEl>
                                          <p:spTgt spid="18"/>
                                        </p:tgtEl>
                                        <p:attrNameLst>
                                          <p:attrName>ppt_w</p:attrName>
                                        </p:attrNameLst>
                                      </p:cBhvr>
                                      <p:tavLst>
                                        <p:tav tm="0">
                                          <p:val>
                                            <p:strVal val="ppt_w"/>
                                          </p:val>
                                        </p:tav>
                                        <p:tav tm="100000">
                                          <p:val>
                                            <p:fltVal val="0"/>
                                          </p:val>
                                        </p:tav>
                                      </p:tavLst>
                                    </p:anim>
                                    <p:anim calcmode="lin" valueType="num">
                                      <p:cBhvr>
                                        <p:cTn id="35" dur="1000"/>
                                        <p:tgtEl>
                                          <p:spTgt spid="18"/>
                                        </p:tgtEl>
                                        <p:attrNameLst>
                                          <p:attrName>ppt_h</p:attrName>
                                        </p:attrNameLst>
                                      </p:cBhvr>
                                      <p:tavLst>
                                        <p:tav tm="0">
                                          <p:val>
                                            <p:strVal val="ppt_h"/>
                                          </p:val>
                                        </p:tav>
                                        <p:tav tm="100000">
                                          <p:val>
                                            <p:fltVal val="0"/>
                                          </p:val>
                                        </p:tav>
                                      </p:tavLst>
                                    </p:anim>
                                    <p:animEffect transition="out" filter="fade">
                                      <p:cBhvr>
                                        <p:cTn id="36" dur="1000"/>
                                        <p:tgtEl>
                                          <p:spTgt spid="18"/>
                                        </p:tgtEl>
                                      </p:cBhvr>
                                    </p:animEffect>
                                    <p:anim calcmode="lin" valueType="num">
                                      <p:cBhvr>
                                        <p:cTn id="37" dur="1000"/>
                                        <p:tgtEl>
                                          <p:spTgt spid="18"/>
                                        </p:tgtEl>
                                        <p:attrNameLst>
                                          <p:attrName>ppt_x</p:attrName>
                                        </p:attrNameLst>
                                      </p:cBhvr>
                                      <p:tavLst>
                                        <p:tav tm="0">
                                          <p:val>
                                            <p:strVal val="ppt_x"/>
                                          </p:val>
                                        </p:tav>
                                        <p:tav tm="100000">
                                          <p:val>
                                            <p:fltVal val="0.5"/>
                                          </p:val>
                                        </p:tav>
                                      </p:tavLst>
                                    </p:anim>
                                    <p:anim calcmode="lin" valueType="num">
                                      <p:cBhvr>
                                        <p:cTn id="38" dur="1000"/>
                                        <p:tgtEl>
                                          <p:spTgt spid="18"/>
                                        </p:tgtEl>
                                        <p:attrNameLst>
                                          <p:attrName>ppt_y</p:attrName>
                                        </p:attrNameLst>
                                      </p:cBhvr>
                                      <p:tavLst>
                                        <p:tav tm="0">
                                          <p:val>
                                            <p:strVal val="ppt_y"/>
                                          </p:val>
                                        </p:tav>
                                        <p:tav tm="100000">
                                          <p:val>
                                            <p:fltVal val="0.5"/>
                                          </p:val>
                                        </p:tav>
                                      </p:tavLst>
                                    </p:anim>
                                    <p:set>
                                      <p:cBhvr>
                                        <p:cTn id="39" dur="1" fill="hold">
                                          <p:stCondLst>
                                            <p:cond delay="999"/>
                                          </p:stCondLst>
                                        </p:cTn>
                                        <p:tgtEl>
                                          <p:spTgt spid="18"/>
                                        </p:tgtEl>
                                        <p:attrNameLst>
                                          <p:attrName>style.visibility</p:attrName>
                                        </p:attrNameLst>
                                      </p:cBhvr>
                                      <p:to>
                                        <p:strVal val="hidden"/>
                                      </p:to>
                                    </p:set>
                                  </p:childTnLst>
                                </p:cTn>
                              </p:par>
                              <p:par>
                                <p:cTn id="40" presetID="53" presetClass="exit" presetSubtype="544" fill="hold" nodeType="withEffect">
                                  <p:stCondLst>
                                    <p:cond delay="0"/>
                                  </p:stCondLst>
                                  <p:childTnLst>
                                    <p:anim calcmode="lin" valueType="num">
                                      <p:cBhvr>
                                        <p:cTn id="41" dur="1000"/>
                                        <p:tgtEl>
                                          <p:spTgt spid="4"/>
                                        </p:tgtEl>
                                        <p:attrNameLst>
                                          <p:attrName>ppt_w</p:attrName>
                                        </p:attrNameLst>
                                      </p:cBhvr>
                                      <p:tavLst>
                                        <p:tav tm="0">
                                          <p:val>
                                            <p:strVal val="ppt_w"/>
                                          </p:val>
                                        </p:tav>
                                        <p:tav tm="100000">
                                          <p:val>
                                            <p:fltVal val="0"/>
                                          </p:val>
                                        </p:tav>
                                      </p:tavLst>
                                    </p:anim>
                                    <p:anim calcmode="lin" valueType="num">
                                      <p:cBhvr>
                                        <p:cTn id="42" dur="1000"/>
                                        <p:tgtEl>
                                          <p:spTgt spid="4"/>
                                        </p:tgtEl>
                                        <p:attrNameLst>
                                          <p:attrName>ppt_h</p:attrName>
                                        </p:attrNameLst>
                                      </p:cBhvr>
                                      <p:tavLst>
                                        <p:tav tm="0">
                                          <p:val>
                                            <p:strVal val="ppt_h"/>
                                          </p:val>
                                        </p:tav>
                                        <p:tav tm="100000">
                                          <p:val>
                                            <p:fltVal val="0"/>
                                          </p:val>
                                        </p:tav>
                                      </p:tavLst>
                                    </p:anim>
                                    <p:animEffect transition="out" filter="fade">
                                      <p:cBhvr>
                                        <p:cTn id="43" dur="1000"/>
                                        <p:tgtEl>
                                          <p:spTgt spid="4"/>
                                        </p:tgtEl>
                                      </p:cBhvr>
                                    </p:animEffect>
                                    <p:anim calcmode="lin" valueType="num">
                                      <p:cBhvr>
                                        <p:cTn id="44" dur="1000"/>
                                        <p:tgtEl>
                                          <p:spTgt spid="4"/>
                                        </p:tgtEl>
                                        <p:attrNameLst>
                                          <p:attrName>ppt_x</p:attrName>
                                        </p:attrNameLst>
                                      </p:cBhvr>
                                      <p:tavLst>
                                        <p:tav tm="0">
                                          <p:val>
                                            <p:strVal val="ppt_x"/>
                                          </p:val>
                                        </p:tav>
                                        <p:tav tm="100000">
                                          <p:val>
                                            <p:fltVal val="0.5"/>
                                          </p:val>
                                        </p:tav>
                                      </p:tavLst>
                                    </p:anim>
                                    <p:anim calcmode="lin" valueType="num">
                                      <p:cBhvr>
                                        <p:cTn id="45" dur="1000"/>
                                        <p:tgtEl>
                                          <p:spTgt spid="4"/>
                                        </p:tgtEl>
                                        <p:attrNameLst>
                                          <p:attrName>ppt_y</p:attrName>
                                        </p:attrNameLst>
                                      </p:cBhvr>
                                      <p:tavLst>
                                        <p:tav tm="0">
                                          <p:val>
                                            <p:strVal val="ppt_y"/>
                                          </p:val>
                                        </p:tav>
                                        <p:tav tm="100000">
                                          <p:val>
                                            <p:fltVal val="0.5"/>
                                          </p:val>
                                        </p:tav>
                                      </p:tavLst>
                                    </p:anim>
                                    <p:set>
                                      <p:cBhvr>
                                        <p:cTn id="46" dur="1" fill="hold">
                                          <p:stCondLst>
                                            <p:cond delay="999"/>
                                          </p:stCondLst>
                                        </p:cTn>
                                        <p:tgtEl>
                                          <p:spTgt spid="4"/>
                                        </p:tgtEl>
                                        <p:attrNameLst>
                                          <p:attrName>style.visibility</p:attrName>
                                        </p:attrNameLst>
                                      </p:cBhvr>
                                      <p:to>
                                        <p:strVal val="hidden"/>
                                      </p:to>
                                    </p:set>
                                  </p:childTnLst>
                                </p:cTn>
                              </p:par>
                              <p:par>
                                <p:cTn id="47" presetID="23" presetClass="entr" presetSubtype="32"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2000" fill="hold"/>
                                        <p:tgtEl>
                                          <p:spTgt spid="17"/>
                                        </p:tgtEl>
                                        <p:attrNameLst>
                                          <p:attrName>ppt_w</p:attrName>
                                        </p:attrNameLst>
                                      </p:cBhvr>
                                      <p:tavLst>
                                        <p:tav tm="0">
                                          <p:val>
                                            <p:strVal val="4*#ppt_w"/>
                                          </p:val>
                                        </p:tav>
                                        <p:tav tm="100000">
                                          <p:val>
                                            <p:strVal val="#ppt_w"/>
                                          </p:val>
                                        </p:tav>
                                      </p:tavLst>
                                    </p:anim>
                                    <p:anim calcmode="lin" valueType="num">
                                      <p:cBhvr>
                                        <p:cTn id="50" dur="2000" fill="hold"/>
                                        <p:tgtEl>
                                          <p:spTgt spid="17"/>
                                        </p:tgtEl>
                                        <p:attrNameLst>
                                          <p:attrName>ppt_h</p:attrName>
                                        </p:attrNameLst>
                                      </p:cBhvr>
                                      <p:tavLst>
                                        <p:tav tm="0">
                                          <p:val>
                                            <p:strVal val="4*#ppt_h"/>
                                          </p:val>
                                        </p:tav>
                                        <p:tav tm="100000">
                                          <p:val>
                                            <p:strVal val="#ppt_h"/>
                                          </p:val>
                                        </p:tav>
                                      </p:tavLst>
                                    </p:anim>
                                  </p:childTnLst>
                                </p:cTn>
                              </p:par>
                            </p:childTnLst>
                          </p:cTn>
                        </p:par>
                        <p:par>
                          <p:cTn id="51" fill="hold">
                            <p:stCondLst>
                              <p:cond delay="2000"/>
                            </p:stCondLst>
                            <p:childTnLst>
                              <p:par>
                                <p:cTn id="52" presetID="55" presetClass="entr" presetSubtype="0"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2000" fill="hold"/>
                                        <p:tgtEl>
                                          <p:spTgt spid="7"/>
                                        </p:tgtEl>
                                        <p:attrNameLst>
                                          <p:attrName>ppt_w</p:attrName>
                                        </p:attrNameLst>
                                      </p:cBhvr>
                                      <p:tavLst>
                                        <p:tav tm="0">
                                          <p:val>
                                            <p:strVal val="#ppt_w*0.70"/>
                                          </p:val>
                                        </p:tav>
                                        <p:tav tm="100000">
                                          <p:val>
                                            <p:strVal val="#ppt_w"/>
                                          </p:val>
                                        </p:tav>
                                      </p:tavLst>
                                    </p:anim>
                                    <p:anim calcmode="lin" valueType="num">
                                      <p:cBhvr>
                                        <p:cTn id="55" dur="2000" fill="hold"/>
                                        <p:tgtEl>
                                          <p:spTgt spid="7"/>
                                        </p:tgtEl>
                                        <p:attrNameLst>
                                          <p:attrName>ppt_h</p:attrName>
                                        </p:attrNameLst>
                                      </p:cBhvr>
                                      <p:tavLst>
                                        <p:tav tm="0">
                                          <p:val>
                                            <p:strVal val="#ppt_h"/>
                                          </p:val>
                                        </p:tav>
                                        <p:tav tm="100000">
                                          <p:val>
                                            <p:strVal val="#ppt_h"/>
                                          </p:val>
                                        </p:tav>
                                      </p:tavLst>
                                    </p:anim>
                                    <p:animEffect transition="in" filter="fade">
                                      <p:cBhvr>
                                        <p:cTn id="5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347674"/>
            </a:gs>
            <a:gs pos="62000">
              <a:srgbClr val="115F5D"/>
            </a:gs>
          </a:gsLst>
          <a:lin ang="10800000" scaled="0"/>
        </a:gradFill>
        <a:effectLst/>
      </p:bgPr>
    </p:bg>
    <p:spTree>
      <p:nvGrpSpPr>
        <p:cNvPr id="1" name=""/>
        <p:cNvGrpSpPr/>
        <p:nvPr/>
      </p:nvGrpSpPr>
      <p:grpSpPr>
        <a:xfrm>
          <a:off x="0" y="0"/>
          <a:ext cx="0" cy="0"/>
          <a:chOff x="0" y="0"/>
          <a:chExt cx="0" cy="0"/>
        </a:xfrm>
      </p:grpSpPr>
      <p:pic>
        <p:nvPicPr>
          <p:cNvPr id="17" name="Picture 16"/>
          <p:cNvPicPr>
            <a:picLocks/>
          </p:cNvPicPr>
          <p:nvPr/>
        </p:nvPicPr>
        <p:blipFill>
          <a:blip r:embed="rId3" cstate="screen">
            <a:extLst>
              <a:ext uri="{28A0092B-C50C-407E-A947-70E740481C1C}">
                <a14:useLocalDpi xmlns:a14="http://schemas.microsoft.com/office/drawing/2010/main"/>
              </a:ext>
            </a:extLst>
          </a:blip>
          <a:stretch>
            <a:fillRect/>
          </a:stretch>
        </p:blipFill>
        <p:spPr>
          <a:xfrm>
            <a:off x="-1427438" y="-156465"/>
            <a:ext cx="12819888" cy="7170929"/>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1016" y="2432304"/>
            <a:ext cx="11103300" cy="1957878"/>
          </a:xfrm>
          <a:prstGeom prst="rect">
            <a:avLst/>
          </a:prstGeom>
        </p:spPr>
      </p:pic>
      <p:pic>
        <p:nvPicPr>
          <p:cNvPr id="25" name="Picture 24">
            <a:extLst>
              <a:ext uri="{FF2B5EF4-FFF2-40B4-BE49-F238E27FC236}">
                <a16:creationId xmlns:a16="http://schemas.microsoft.com/office/drawing/2014/main" id="{6A138861-D298-937F-B8FC-4673850CDD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14676" y="3782575"/>
            <a:ext cx="2130532" cy="1771123"/>
          </a:xfrm>
          <a:prstGeom prst="rect">
            <a:avLst/>
          </a:prstGeom>
        </p:spPr>
      </p:pic>
      <p:pic>
        <p:nvPicPr>
          <p:cNvPr id="26" name="Picture 25">
            <a:extLst>
              <a:ext uri="{FF2B5EF4-FFF2-40B4-BE49-F238E27FC236}">
                <a16:creationId xmlns:a16="http://schemas.microsoft.com/office/drawing/2014/main" id="{6722EC37-55D5-A8CF-8FA5-EC47A56BD2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544492" y="3774951"/>
            <a:ext cx="2089311" cy="1771124"/>
          </a:xfrm>
          <a:prstGeom prst="rect">
            <a:avLst/>
          </a:prstGeom>
        </p:spPr>
      </p:pic>
      <p:pic>
        <p:nvPicPr>
          <p:cNvPr id="27" name="Picture 26">
            <a:extLst>
              <a:ext uri="{FF2B5EF4-FFF2-40B4-BE49-F238E27FC236}">
                <a16:creationId xmlns:a16="http://schemas.microsoft.com/office/drawing/2014/main" id="{0820C10A-6A30-9878-0FAC-38F42EDBD2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1432996" y="3782576"/>
            <a:ext cx="2130532" cy="1771123"/>
          </a:xfrm>
          <a:prstGeom prst="rect">
            <a:avLst/>
          </a:prstGeom>
        </p:spPr>
      </p:pic>
      <p:pic>
        <p:nvPicPr>
          <p:cNvPr id="28" name="Picture 27">
            <a:extLst>
              <a:ext uri="{FF2B5EF4-FFF2-40B4-BE49-F238E27FC236}">
                <a16:creationId xmlns:a16="http://schemas.microsoft.com/office/drawing/2014/main" id="{F76F20E2-8E05-57D0-C560-609289ECED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1403180" y="3774953"/>
            <a:ext cx="2089311" cy="1771124"/>
          </a:xfrm>
          <a:prstGeom prst="rect">
            <a:avLst/>
          </a:prstGeom>
        </p:spPr>
      </p:pic>
      <p:pic>
        <p:nvPicPr>
          <p:cNvPr id="29" name="Picture 28">
            <a:extLst>
              <a:ext uri="{FF2B5EF4-FFF2-40B4-BE49-F238E27FC236}">
                <a16:creationId xmlns:a16="http://schemas.microsoft.com/office/drawing/2014/main" id="{BCDCF516-E5B1-4A99-D45A-3A17F03109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3431094" y="3782578"/>
            <a:ext cx="2130532" cy="1771123"/>
          </a:xfrm>
          <a:prstGeom prst="rect">
            <a:avLst/>
          </a:prstGeom>
        </p:spPr>
      </p:pic>
      <p:pic>
        <p:nvPicPr>
          <p:cNvPr id="30" name="Picture 29">
            <a:extLst>
              <a:ext uri="{FF2B5EF4-FFF2-40B4-BE49-F238E27FC236}">
                <a16:creationId xmlns:a16="http://schemas.microsoft.com/office/drawing/2014/main" id="{96DE8EF3-2E58-48FD-ADAF-39FB971083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3401277" y="3774954"/>
            <a:ext cx="2089311" cy="1771124"/>
          </a:xfrm>
          <a:prstGeom prst="rect">
            <a:avLst/>
          </a:prstGeom>
        </p:spPr>
      </p:pic>
      <p:pic>
        <p:nvPicPr>
          <p:cNvPr id="31" name="Picture 30">
            <a:extLst>
              <a:ext uri="{FF2B5EF4-FFF2-40B4-BE49-F238E27FC236}">
                <a16:creationId xmlns:a16="http://schemas.microsoft.com/office/drawing/2014/main" id="{54805AA6-3635-4A30-EDA1-664E09185A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479618" y="3774380"/>
            <a:ext cx="2130532" cy="1771123"/>
          </a:xfrm>
          <a:prstGeom prst="rect">
            <a:avLst/>
          </a:prstGeom>
        </p:spPr>
      </p:pic>
      <p:pic>
        <p:nvPicPr>
          <p:cNvPr id="32" name="Picture 31">
            <a:extLst>
              <a:ext uri="{FF2B5EF4-FFF2-40B4-BE49-F238E27FC236}">
                <a16:creationId xmlns:a16="http://schemas.microsoft.com/office/drawing/2014/main" id="{295A1D02-FA60-705D-67C7-DA0DFA541A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5449802" y="3766757"/>
            <a:ext cx="2089311" cy="1771124"/>
          </a:xfrm>
          <a:prstGeom prst="rect">
            <a:avLst/>
          </a:prstGeom>
        </p:spPr>
      </p:pic>
      <p:pic>
        <p:nvPicPr>
          <p:cNvPr id="33" name="Picture 32">
            <a:extLst>
              <a:ext uri="{FF2B5EF4-FFF2-40B4-BE49-F238E27FC236}">
                <a16:creationId xmlns:a16="http://schemas.microsoft.com/office/drawing/2014/main" id="{C2C20DAD-75D2-847A-0C71-75623E257F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7578572" y="3782575"/>
            <a:ext cx="2130532" cy="1771123"/>
          </a:xfrm>
          <a:prstGeom prst="rect">
            <a:avLst/>
          </a:prstGeom>
        </p:spPr>
      </p:pic>
      <p:pic>
        <p:nvPicPr>
          <p:cNvPr id="34" name="Picture 33">
            <a:extLst>
              <a:ext uri="{FF2B5EF4-FFF2-40B4-BE49-F238E27FC236}">
                <a16:creationId xmlns:a16="http://schemas.microsoft.com/office/drawing/2014/main" id="{B35D4213-6DD1-5CA8-BE72-DDB81D02CF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7548756" y="3774951"/>
            <a:ext cx="2089311" cy="1771124"/>
          </a:xfrm>
          <a:prstGeom prst="rect">
            <a:avLst/>
          </a:prstGeom>
        </p:spPr>
      </p:pic>
      <p:pic>
        <p:nvPicPr>
          <p:cNvPr id="10" name="Picture 9">
            <a:extLst>
              <a:ext uri="{FF2B5EF4-FFF2-40B4-BE49-F238E27FC236}">
                <a16:creationId xmlns:a16="http://schemas.microsoft.com/office/drawing/2014/main" id="{12B823D7-AC3A-FEDF-D071-C16B8A30643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612700" y="2571185"/>
            <a:ext cx="5899355" cy="1680116"/>
          </a:xfrm>
          <a:prstGeom prst="rect">
            <a:avLst/>
          </a:prstGeom>
        </p:spPr>
      </p:pic>
    </p:spTree>
    <p:extLst>
      <p:ext uri="{BB962C8B-B14F-4D97-AF65-F5344CB8AC3E}">
        <p14:creationId xmlns:p14="http://schemas.microsoft.com/office/powerpoint/2010/main" val="123380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xit" presetSubtype="2" fill="hold" nodeType="withEffect">
                                  <p:stCondLst>
                                    <p:cond delay="0"/>
                                  </p:stCondLst>
                                  <p:childTnLst>
                                    <p:animEffect transition="out" filter="wipe(right)">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par>
                          <p:cTn id="11" fill="hold">
                            <p:stCondLst>
                              <p:cond delay="1500"/>
                            </p:stCondLst>
                            <p:childTnLst>
                              <p:par>
                                <p:cTn id="12" presetID="53" presetClass="entr" presetSubtype="16"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par>
                          <p:cTn id="22" fill="hold">
                            <p:stCondLst>
                              <p:cond delay="500"/>
                            </p:stCondLst>
                            <p:childTnLst>
                              <p:par>
                                <p:cTn id="23" presetID="42" presetClass="path" presetSubtype="0" accel="50000" decel="50000" fill="hold" nodeType="afterEffect">
                                  <p:stCondLst>
                                    <p:cond delay="0"/>
                                  </p:stCondLst>
                                  <p:childTnLst>
                                    <p:animMotion origin="layout" path="M 1.66667E-6 -3.7037E-6 L 1.66667E-6 -0.18148 " pathEditMode="relative" rAng="0" ptsTypes="AA">
                                      <p:cBhvr>
                                        <p:cTn id="24" dur="500" fill="hold"/>
                                        <p:tgtEl>
                                          <p:spTgt spid="10"/>
                                        </p:tgtEl>
                                        <p:attrNameLst>
                                          <p:attrName>ppt_x</p:attrName>
                                          <p:attrName>ppt_y</p:attrName>
                                        </p:attrNameLst>
                                      </p:cBhvr>
                                      <p:rCtr x="0" y="-9074"/>
                                    </p:animMotion>
                                  </p:childTnLst>
                                </p:cTn>
                              </p:par>
                            </p:childTnLst>
                          </p:cTn>
                        </p:par>
                        <p:par>
                          <p:cTn id="25" fill="hold">
                            <p:stCondLst>
                              <p:cond delay="1000"/>
                            </p:stCondLst>
                            <p:childTnLst>
                              <p:par>
                                <p:cTn id="26" presetID="55" presetClass="entr" presetSubtype="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300" fill="hold"/>
                                        <p:tgtEl>
                                          <p:spTgt spid="25"/>
                                        </p:tgtEl>
                                        <p:attrNameLst>
                                          <p:attrName>ppt_w</p:attrName>
                                        </p:attrNameLst>
                                      </p:cBhvr>
                                      <p:tavLst>
                                        <p:tav tm="0">
                                          <p:val>
                                            <p:strVal val="#ppt_w*0.70"/>
                                          </p:val>
                                        </p:tav>
                                        <p:tav tm="100000">
                                          <p:val>
                                            <p:strVal val="#ppt_w"/>
                                          </p:val>
                                        </p:tav>
                                      </p:tavLst>
                                    </p:anim>
                                    <p:anim calcmode="lin" valueType="num">
                                      <p:cBhvr>
                                        <p:cTn id="29" dur="300" fill="hold"/>
                                        <p:tgtEl>
                                          <p:spTgt spid="25"/>
                                        </p:tgtEl>
                                        <p:attrNameLst>
                                          <p:attrName>ppt_h</p:attrName>
                                        </p:attrNameLst>
                                      </p:cBhvr>
                                      <p:tavLst>
                                        <p:tav tm="0">
                                          <p:val>
                                            <p:strVal val="#ppt_h"/>
                                          </p:val>
                                        </p:tav>
                                        <p:tav tm="100000">
                                          <p:val>
                                            <p:strVal val="#ppt_h"/>
                                          </p:val>
                                        </p:tav>
                                      </p:tavLst>
                                    </p:anim>
                                    <p:animEffect transition="in" filter="fade">
                                      <p:cBhvr>
                                        <p:cTn id="30" dur="300"/>
                                        <p:tgtEl>
                                          <p:spTgt spid="25"/>
                                        </p:tgtEl>
                                      </p:cBhvr>
                                    </p:animEffect>
                                  </p:childTnLst>
                                </p:cTn>
                              </p:par>
                            </p:childTnLst>
                          </p:cTn>
                        </p:par>
                        <p:par>
                          <p:cTn id="31" fill="hold">
                            <p:stCondLst>
                              <p:cond delay="1300"/>
                            </p:stCondLst>
                            <p:childTnLst>
                              <p:par>
                                <p:cTn id="32" presetID="22" presetClass="entr" presetSubtype="4"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300"/>
                                        <p:tgtEl>
                                          <p:spTgt spid="26"/>
                                        </p:tgtEl>
                                      </p:cBhvr>
                                    </p:animEffect>
                                  </p:childTnLst>
                                </p:cTn>
                              </p:par>
                            </p:childTnLst>
                          </p:cTn>
                        </p:par>
                        <p:par>
                          <p:cTn id="35" fill="hold">
                            <p:stCondLst>
                              <p:cond delay="1600"/>
                            </p:stCondLst>
                            <p:childTnLst>
                              <p:par>
                                <p:cTn id="36" presetID="55" presetClass="entr" presetSubtype="0"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300" fill="hold"/>
                                        <p:tgtEl>
                                          <p:spTgt spid="27"/>
                                        </p:tgtEl>
                                        <p:attrNameLst>
                                          <p:attrName>ppt_w</p:attrName>
                                        </p:attrNameLst>
                                      </p:cBhvr>
                                      <p:tavLst>
                                        <p:tav tm="0">
                                          <p:val>
                                            <p:strVal val="#ppt_w*0.70"/>
                                          </p:val>
                                        </p:tav>
                                        <p:tav tm="100000">
                                          <p:val>
                                            <p:strVal val="#ppt_w"/>
                                          </p:val>
                                        </p:tav>
                                      </p:tavLst>
                                    </p:anim>
                                    <p:anim calcmode="lin" valueType="num">
                                      <p:cBhvr>
                                        <p:cTn id="39" dur="300" fill="hold"/>
                                        <p:tgtEl>
                                          <p:spTgt spid="27"/>
                                        </p:tgtEl>
                                        <p:attrNameLst>
                                          <p:attrName>ppt_h</p:attrName>
                                        </p:attrNameLst>
                                      </p:cBhvr>
                                      <p:tavLst>
                                        <p:tav tm="0">
                                          <p:val>
                                            <p:strVal val="#ppt_h"/>
                                          </p:val>
                                        </p:tav>
                                        <p:tav tm="100000">
                                          <p:val>
                                            <p:strVal val="#ppt_h"/>
                                          </p:val>
                                        </p:tav>
                                      </p:tavLst>
                                    </p:anim>
                                    <p:animEffect transition="in" filter="fade">
                                      <p:cBhvr>
                                        <p:cTn id="40" dur="300"/>
                                        <p:tgtEl>
                                          <p:spTgt spid="27"/>
                                        </p:tgtEl>
                                      </p:cBhvr>
                                    </p:animEffect>
                                  </p:childTnLst>
                                </p:cTn>
                              </p:par>
                            </p:childTnLst>
                          </p:cTn>
                        </p:par>
                        <p:par>
                          <p:cTn id="41" fill="hold">
                            <p:stCondLst>
                              <p:cond delay="1900"/>
                            </p:stCondLst>
                            <p:childTnLst>
                              <p:par>
                                <p:cTn id="42" presetID="22" presetClass="entr" presetSubtype="4" fill="hold"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300"/>
                                        <p:tgtEl>
                                          <p:spTgt spid="28"/>
                                        </p:tgtEl>
                                      </p:cBhvr>
                                    </p:animEffect>
                                  </p:childTnLst>
                                </p:cTn>
                              </p:par>
                            </p:childTnLst>
                          </p:cTn>
                        </p:par>
                        <p:par>
                          <p:cTn id="45" fill="hold">
                            <p:stCondLst>
                              <p:cond delay="2200"/>
                            </p:stCondLst>
                            <p:childTnLst>
                              <p:par>
                                <p:cTn id="46" presetID="55" presetClass="entr" presetSubtype="0"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300" fill="hold"/>
                                        <p:tgtEl>
                                          <p:spTgt spid="29"/>
                                        </p:tgtEl>
                                        <p:attrNameLst>
                                          <p:attrName>ppt_w</p:attrName>
                                        </p:attrNameLst>
                                      </p:cBhvr>
                                      <p:tavLst>
                                        <p:tav tm="0">
                                          <p:val>
                                            <p:strVal val="#ppt_w*0.70"/>
                                          </p:val>
                                        </p:tav>
                                        <p:tav tm="100000">
                                          <p:val>
                                            <p:strVal val="#ppt_w"/>
                                          </p:val>
                                        </p:tav>
                                      </p:tavLst>
                                    </p:anim>
                                    <p:anim calcmode="lin" valueType="num">
                                      <p:cBhvr>
                                        <p:cTn id="49" dur="300" fill="hold"/>
                                        <p:tgtEl>
                                          <p:spTgt spid="29"/>
                                        </p:tgtEl>
                                        <p:attrNameLst>
                                          <p:attrName>ppt_h</p:attrName>
                                        </p:attrNameLst>
                                      </p:cBhvr>
                                      <p:tavLst>
                                        <p:tav tm="0">
                                          <p:val>
                                            <p:strVal val="#ppt_h"/>
                                          </p:val>
                                        </p:tav>
                                        <p:tav tm="100000">
                                          <p:val>
                                            <p:strVal val="#ppt_h"/>
                                          </p:val>
                                        </p:tav>
                                      </p:tavLst>
                                    </p:anim>
                                    <p:animEffect transition="in" filter="fade">
                                      <p:cBhvr>
                                        <p:cTn id="50" dur="300"/>
                                        <p:tgtEl>
                                          <p:spTgt spid="29"/>
                                        </p:tgtEl>
                                      </p:cBhvr>
                                    </p:animEffect>
                                  </p:childTnLst>
                                </p:cTn>
                              </p:par>
                            </p:childTnLst>
                          </p:cTn>
                        </p:par>
                        <p:par>
                          <p:cTn id="51" fill="hold">
                            <p:stCondLst>
                              <p:cond delay="2500"/>
                            </p:stCondLst>
                            <p:childTnLst>
                              <p:par>
                                <p:cTn id="52" presetID="22" presetClass="entr" presetSubtype="4"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300"/>
                                        <p:tgtEl>
                                          <p:spTgt spid="30"/>
                                        </p:tgtEl>
                                      </p:cBhvr>
                                    </p:animEffect>
                                  </p:childTnLst>
                                </p:cTn>
                              </p:par>
                            </p:childTnLst>
                          </p:cTn>
                        </p:par>
                        <p:par>
                          <p:cTn id="55" fill="hold">
                            <p:stCondLst>
                              <p:cond delay="2800"/>
                            </p:stCondLst>
                            <p:childTnLst>
                              <p:par>
                                <p:cTn id="56" presetID="55" presetClass="entr" presetSubtype="0" fill="hold" nodeType="after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300" fill="hold"/>
                                        <p:tgtEl>
                                          <p:spTgt spid="31"/>
                                        </p:tgtEl>
                                        <p:attrNameLst>
                                          <p:attrName>ppt_w</p:attrName>
                                        </p:attrNameLst>
                                      </p:cBhvr>
                                      <p:tavLst>
                                        <p:tav tm="0">
                                          <p:val>
                                            <p:strVal val="#ppt_w*0.70"/>
                                          </p:val>
                                        </p:tav>
                                        <p:tav tm="100000">
                                          <p:val>
                                            <p:strVal val="#ppt_w"/>
                                          </p:val>
                                        </p:tav>
                                      </p:tavLst>
                                    </p:anim>
                                    <p:anim calcmode="lin" valueType="num">
                                      <p:cBhvr>
                                        <p:cTn id="59" dur="300" fill="hold"/>
                                        <p:tgtEl>
                                          <p:spTgt spid="31"/>
                                        </p:tgtEl>
                                        <p:attrNameLst>
                                          <p:attrName>ppt_h</p:attrName>
                                        </p:attrNameLst>
                                      </p:cBhvr>
                                      <p:tavLst>
                                        <p:tav tm="0">
                                          <p:val>
                                            <p:strVal val="#ppt_h"/>
                                          </p:val>
                                        </p:tav>
                                        <p:tav tm="100000">
                                          <p:val>
                                            <p:strVal val="#ppt_h"/>
                                          </p:val>
                                        </p:tav>
                                      </p:tavLst>
                                    </p:anim>
                                    <p:animEffect transition="in" filter="fade">
                                      <p:cBhvr>
                                        <p:cTn id="60" dur="300"/>
                                        <p:tgtEl>
                                          <p:spTgt spid="31"/>
                                        </p:tgtEl>
                                      </p:cBhvr>
                                    </p:animEffect>
                                  </p:childTnLst>
                                </p:cTn>
                              </p:par>
                            </p:childTnLst>
                          </p:cTn>
                        </p:par>
                        <p:par>
                          <p:cTn id="61" fill="hold">
                            <p:stCondLst>
                              <p:cond delay="3100"/>
                            </p:stCondLst>
                            <p:childTnLst>
                              <p:par>
                                <p:cTn id="62" presetID="22" presetClass="entr" presetSubtype="4"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down)">
                                      <p:cBhvr>
                                        <p:cTn id="64" dur="300"/>
                                        <p:tgtEl>
                                          <p:spTgt spid="32"/>
                                        </p:tgtEl>
                                      </p:cBhvr>
                                    </p:animEffect>
                                  </p:childTnLst>
                                </p:cTn>
                              </p:par>
                            </p:childTnLst>
                          </p:cTn>
                        </p:par>
                        <p:par>
                          <p:cTn id="65" fill="hold">
                            <p:stCondLst>
                              <p:cond delay="3400"/>
                            </p:stCondLst>
                            <p:childTnLst>
                              <p:par>
                                <p:cTn id="66" presetID="55" presetClass="entr" presetSubtype="0" fill="hold" nodeType="after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p:cTn id="68" dur="300" fill="hold"/>
                                        <p:tgtEl>
                                          <p:spTgt spid="33"/>
                                        </p:tgtEl>
                                        <p:attrNameLst>
                                          <p:attrName>ppt_w</p:attrName>
                                        </p:attrNameLst>
                                      </p:cBhvr>
                                      <p:tavLst>
                                        <p:tav tm="0">
                                          <p:val>
                                            <p:strVal val="#ppt_w*0.70"/>
                                          </p:val>
                                        </p:tav>
                                        <p:tav tm="100000">
                                          <p:val>
                                            <p:strVal val="#ppt_w"/>
                                          </p:val>
                                        </p:tav>
                                      </p:tavLst>
                                    </p:anim>
                                    <p:anim calcmode="lin" valueType="num">
                                      <p:cBhvr>
                                        <p:cTn id="69" dur="300" fill="hold"/>
                                        <p:tgtEl>
                                          <p:spTgt spid="33"/>
                                        </p:tgtEl>
                                        <p:attrNameLst>
                                          <p:attrName>ppt_h</p:attrName>
                                        </p:attrNameLst>
                                      </p:cBhvr>
                                      <p:tavLst>
                                        <p:tav tm="0">
                                          <p:val>
                                            <p:strVal val="#ppt_h"/>
                                          </p:val>
                                        </p:tav>
                                        <p:tav tm="100000">
                                          <p:val>
                                            <p:strVal val="#ppt_h"/>
                                          </p:val>
                                        </p:tav>
                                      </p:tavLst>
                                    </p:anim>
                                    <p:animEffect transition="in" filter="fade">
                                      <p:cBhvr>
                                        <p:cTn id="70" dur="300"/>
                                        <p:tgtEl>
                                          <p:spTgt spid="33"/>
                                        </p:tgtEl>
                                      </p:cBhvr>
                                    </p:animEffect>
                                  </p:childTnLst>
                                </p:cTn>
                              </p:par>
                            </p:childTnLst>
                          </p:cTn>
                        </p:par>
                        <p:par>
                          <p:cTn id="71" fill="hold">
                            <p:stCondLst>
                              <p:cond delay="3700"/>
                            </p:stCondLst>
                            <p:childTnLst>
                              <p:par>
                                <p:cTn id="72" presetID="22" presetClass="entr" presetSubtype="4" fill="hold" nodeType="after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down)">
                                      <p:cBhvr>
                                        <p:cTn id="74" dur="3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347674"/>
            </a:gs>
            <a:gs pos="62000">
              <a:srgbClr val="115F5D"/>
            </a:gs>
          </a:gsLst>
          <a:lin ang="10800000" scaled="0"/>
        </a:gradFill>
        <a:effectLst/>
      </p:bgPr>
    </p:bg>
    <p:spTree>
      <p:nvGrpSpPr>
        <p:cNvPr id="1" name=""/>
        <p:cNvGrpSpPr/>
        <p:nvPr/>
      </p:nvGrpSpPr>
      <p:grpSpPr>
        <a:xfrm>
          <a:off x="0" y="0"/>
          <a:ext cx="0" cy="0"/>
          <a:chOff x="0" y="0"/>
          <a:chExt cx="0" cy="0"/>
        </a:xfrm>
      </p:grpSpPr>
      <p:sp>
        <p:nvSpPr>
          <p:cNvPr id="16" name="TextBox 15"/>
          <p:cNvSpPr txBox="1"/>
          <p:nvPr/>
        </p:nvSpPr>
        <p:spPr>
          <a:xfrm>
            <a:off x="5149049" y="1603073"/>
            <a:ext cx="7670306" cy="584775"/>
          </a:xfrm>
          <a:prstGeom prst="rect">
            <a:avLst/>
          </a:prstGeom>
          <a:noFill/>
        </p:spPr>
        <p:txBody>
          <a:bodyPr wrap="square" rtlCol="0">
            <a:spAutoFit/>
          </a:bodyPr>
          <a:lstStyle/>
          <a:p>
            <a:r>
              <a:rPr lang="en-US" sz="3200" b="1" dirty="0">
                <a:latin typeface="Corbel" charset="0"/>
                <a:ea typeface="Corbel" charset="0"/>
                <a:cs typeface="Corbel" charset="0"/>
              </a:rPr>
              <a:t>living with addiction</a:t>
            </a:r>
          </a:p>
        </p:txBody>
      </p:sp>
      <p:sp>
        <p:nvSpPr>
          <p:cNvPr id="19" name="TextBox 18"/>
          <p:cNvSpPr txBox="1"/>
          <p:nvPr/>
        </p:nvSpPr>
        <p:spPr>
          <a:xfrm>
            <a:off x="5149049" y="4321548"/>
            <a:ext cx="2805343" cy="933589"/>
          </a:xfrm>
          <a:prstGeom prst="rect">
            <a:avLst/>
          </a:prstGeom>
          <a:noFill/>
        </p:spPr>
        <p:txBody>
          <a:bodyPr wrap="square" rtlCol="0">
            <a:spAutoFit/>
          </a:bodyPr>
          <a:lstStyle/>
          <a:p>
            <a:pPr>
              <a:lnSpc>
                <a:spcPts val="3200"/>
              </a:lnSpc>
            </a:pPr>
            <a:r>
              <a:rPr lang="en-US" sz="3200" b="1" dirty="0">
                <a:latin typeface="Corbel" charset="0"/>
                <a:ea typeface="Corbel" charset="0"/>
                <a:cs typeface="Corbel" charset="0"/>
              </a:rPr>
              <a:t>in need of </a:t>
            </a:r>
            <a:br>
              <a:rPr lang="en-US" sz="3200" b="1" dirty="0">
                <a:latin typeface="Corbel" charset="0"/>
                <a:ea typeface="Corbel" charset="0"/>
                <a:cs typeface="Corbel" charset="0"/>
              </a:rPr>
            </a:br>
            <a:r>
              <a:rPr lang="en-US" sz="3200" b="1" dirty="0">
                <a:latin typeface="Corbel" charset="0"/>
                <a:ea typeface="Corbel" charset="0"/>
                <a:cs typeface="Corbel" charset="0"/>
              </a:rPr>
              <a:t>addiction care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V="1">
            <a:off x="843550" y="3912355"/>
            <a:ext cx="7456900" cy="45720"/>
          </a:xfrm>
          <a:prstGeom prst="rect">
            <a:avLst/>
          </a:prstGeom>
        </p:spPr>
      </p:pic>
      <p:sp>
        <p:nvSpPr>
          <p:cNvPr id="9" name="TextBox 8"/>
          <p:cNvSpPr txBox="1"/>
          <p:nvPr/>
        </p:nvSpPr>
        <p:spPr>
          <a:xfrm>
            <a:off x="5149049" y="3022654"/>
            <a:ext cx="7670306" cy="850392"/>
          </a:xfrm>
          <a:prstGeom prst="rect">
            <a:avLst/>
          </a:prstGeom>
          <a:noFill/>
        </p:spPr>
        <p:txBody>
          <a:bodyPr wrap="square" rtlCol="0">
            <a:spAutoFit/>
          </a:bodyPr>
          <a:lstStyle/>
          <a:p>
            <a:r>
              <a:rPr lang="en-US" sz="3200" b="1" dirty="0">
                <a:latin typeface="Corbel" charset="0"/>
                <a:ea typeface="Corbel" charset="0"/>
                <a:cs typeface="Corbel" charset="0"/>
              </a:rPr>
              <a:t>get treatment</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084119" y="4362482"/>
            <a:ext cx="2898387" cy="851719"/>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4360" y="2697993"/>
            <a:ext cx="2329682" cy="777531"/>
          </a:xfrm>
          <a:prstGeom prst="rect">
            <a:avLst/>
          </a:prstGeom>
        </p:spPr>
      </p:pic>
      <p:pic>
        <p:nvPicPr>
          <p:cNvPr id="32" name="Picture 31">
            <a:extLst>
              <a:ext uri="{FF2B5EF4-FFF2-40B4-BE49-F238E27FC236}">
                <a16:creationId xmlns:a16="http://schemas.microsoft.com/office/drawing/2014/main" id="{280E4E1D-7AA1-075A-4516-DE8037EE24B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39847" y="869618"/>
            <a:ext cx="5899355" cy="1680116"/>
          </a:xfrm>
          <a:prstGeom prst="rect">
            <a:avLst/>
          </a:prstGeom>
        </p:spPr>
      </p:pic>
      <p:pic>
        <p:nvPicPr>
          <p:cNvPr id="33" name="Picture 32">
            <a:extLst>
              <a:ext uri="{FF2B5EF4-FFF2-40B4-BE49-F238E27FC236}">
                <a16:creationId xmlns:a16="http://schemas.microsoft.com/office/drawing/2014/main" id="{B66ED311-FCBF-47A1-8C67-5AEFF5845B9B}"/>
              </a:ext>
            </a:extLst>
          </p:cNvPr>
          <p:cNvPicPr>
            <a:picLocks noChangeAspect="1"/>
          </p:cNvPicPr>
          <p:nvPr/>
        </p:nvPicPr>
        <p:blipFill>
          <a:blip r:embed="rId6" cstate="screen">
            <a:alphaModFix/>
            <a:extLst>
              <a:ext uri="{28A0092B-C50C-407E-A947-70E740481C1C}">
                <a14:useLocalDpi xmlns:a14="http://schemas.microsoft.com/office/drawing/2010/main"/>
              </a:ext>
            </a:extLst>
          </a:blip>
          <a:srcRect/>
          <a:stretch/>
        </p:blipFill>
        <p:spPr>
          <a:xfrm>
            <a:off x="1611689" y="1313015"/>
            <a:ext cx="5899355" cy="1680116"/>
          </a:xfrm>
          <a:prstGeom prst="rect">
            <a:avLst/>
          </a:prstGeom>
        </p:spPr>
      </p:pic>
      <p:grpSp>
        <p:nvGrpSpPr>
          <p:cNvPr id="44" name="Group 43">
            <a:extLst>
              <a:ext uri="{FF2B5EF4-FFF2-40B4-BE49-F238E27FC236}">
                <a16:creationId xmlns:a16="http://schemas.microsoft.com/office/drawing/2014/main" id="{0D81F32A-B71F-43F9-EBEF-618CC9991062}"/>
              </a:ext>
            </a:extLst>
          </p:cNvPr>
          <p:cNvGrpSpPr/>
          <p:nvPr/>
        </p:nvGrpSpPr>
        <p:grpSpPr>
          <a:xfrm>
            <a:off x="-385398" y="3594676"/>
            <a:ext cx="9914797" cy="2138730"/>
            <a:chOff x="-385398" y="3594676"/>
            <a:chExt cx="9914797" cy="2138730"/>
          </a:xfrm>
        </p:grpSpPr>
        <p:pic>
          <p:nvPicPr>
            <p:cNvPr id="34" name="Picture 33">
              <a:extLst>
                <a:ext uri="{FF2B5EF4-FFF2-40B4-BE49-F238E27FC236}">
                  <a16:creationId xmlns:a16="http://schemas.microsoft.com/office/drawing/2014/main" id="{D0AB1D19-99B9-BB15-05CE-D45E81C56D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514676" y="3782575"/>
              <a:ext cx="2130532" cy="1771123"/>
            </a:xfrm>
            <a:prstGeom prst="rect">
              <a:avLst/>
            </a:prstGeom>
          </p:spPr>
        </p:pic>
        <p:pic>
          <p:nvPicPr>
            <p:cNvPr id="35" name="Picture 34">
              <a:extLst>
                <a:ext uri="{FF2B5EF4-FFF2-40B4-BE49-F238E27FC236}">
                  <a16:creationId xmlns:a16="http://schemas.microsoft.com/office/drawing/2014/main" id="{7CE95D78-BA04-72B3-5A1B-B1263503339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544492" y="3774951"/>
              <a:ext cx="2089311" cy="1771124"/>
            </a:xfrm>
            <a:prstGeom prst="rect">
              <a:avLst/>
            </a:prstGeom>
          </p:spPr>
        </p:pic>
        <p:pic>
          <p:nvPicPr>
            <p:cNvPr id="36" name="Picture 35">
              <a:extLst>
                <a:ext uri="{FF2B5EF4-FFF2-40B4-BE49-F238E27FC236}">
                  <a16:creationId xmlns:a16="http://schemas.microsoft.com/office/drawing/2014/main" id="{D2608EEB-155D-ABDB-6545-96928A1138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1432996" y="3782576"/>
              <a:ext cx="2130532" cy="1771123"/>
            </a:xfrm>
            <a:prstGeom prst="rect">
              <a:avLst/>
            </a:prstGeom>
          </p:spPr>
        </p:pic>
        <p:pic>
          <p:nvPicPr>
            <p:cNvPr id="37" name="Picture 36">
              <a:extLst>
                <a:ext uri="{FF2B5EF4-FFF2-40B4-BE49-F238E27FC236}">
                  <a16:creationId xmlns:a16="http://schemas.microsoft.com/office/drawing/2014/main" id="{9FA01CA8-17DC-C84E-D0C4-373EBAA0DB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1403180" y="3774953"/>
              <a:ext cx="2089311" cy="1771124"/>
            </a:xfrm>
            <a:prstGeom prst="rect">
              <a:avLst/>
            </a:prstGeom>
          </p:spPr>
        </p:pic>
        <p:pic>
          <p:nvPicPr>
            <p:cNvPr id="38" name="Picture 37">
              <a:extLst>
                <a:ext uri="{FF2B5EF4-FFF2-40B4-BE49-F238E27FC236}">
                  <a16:creationId xmlns:a16="http://schemas.microsoft.com/office/drawing/2014/main" id="{8FAB303A-5560-1861-3DF3-2E49C3B2FC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3431094" y="3782578"/>
              <a:ext cx="2130532" cy="1771123"/>
            </a:xfrm>
            <a:prstGeom prst="rect">
              <a:avLst/>
            </a:prstGeom>
          </p:spPr>
        </p:pic>
        <p:pic>
          <p:nvPicPr>
            <p:cNvPr id="39" name="Picture 38">
              <a:extLst>
                <a:ext uri="{FF2B5EF4-FFF2-40B4-BE49-F238E27FC236}">
                  <a16:creationId xmlns:a16="http://schemas.microsoft.com/office/drawing/2014/main" id="{2E65BA93-C053-227C-D9E3-54770180C14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3401277" y="3774954"/>
              <a:ext cx="2089311" cy="1771124"/>
            </a:xfrm>
            <a:prstGeom prst="rect">
              <a:avLst/>
            </a:prstGeom>
          </p:spPr>
        </p:pic>
        <p:pic>
          <p:nvPicPr>
            <p:cNvPr id="40" name="Picture 39">
              <a:extLst>
                <a:ext uri="{FF2B5EF4-FFF2-40B4-BE49-F238E27FC236}">
                  <a16:creationId xmlns:a16="http://schemas.microsoft.com/office/drawing/2014/main" id="{65DE668D-712F-5C8A-B970-1BC2863A8E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5479618" y="3774380"/>
              <a:ext cx="2130532" cy="1771123"/>
            </a:xfrm>
            <a:prstGeom prst="rect">
              <a:avLst/>
            </a:prstGeom>
          </p:spPr>
        </p:pic>
        <p:pic>
          <p:nvPicPr>
            <p:cNvPr id="41" name="Picture 40">
              <a:extLst>
                <a:ext uri="{FF2B5EF4-FFF2-40B4-BE49-F238E27FC236}">
                  <a16:creationId xmlns:a16="http://schemas.microsoft.com/office/drawing/2014/main" id="{59C2C5FD-1252-16C2-FFF9-DE1470184B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5449802" y="3766757"/>
              <a:ext cx="2089311" cy="1771124"/>
            </a:xfrm>
            <a:prstGeom prst="rect">
              <a:avLst/>
            </a:prstGeom>
          </p:spPr>
        </p:pic>
        <p:pic>
          <p:nvPicPr>
            <p:cNvPr id="42" name="Picture 41">
              <a:extLst>
                <a:ext uri="{FF2B5EF4-FFF2-40B4-BE49-F238E27FC236}">
                  <a16:creationId xmlns:a16="http://schemas.microsoft.com/office/drawing/2014/main" id="{EA5BCA9F-63E6-564B-A9BB-6317B354890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7578572" y="3782575"/>
              <a:ext cx="2130532" cy="1771123"/>
            </a:xfrm>
            <a:prstGeom prst="rect">
              <a:avLst/>
            </a:prstGeom>
          </p:spPr>
        </p:pic>
        <p:pic>
          <p:nvPicPr>
            <p:cNvPr id="43" name="Picture 42">
              <a:extLst>
                <a:ext uri="{FF2B5EF4-FFF2-40B4-BE49-F238E27FC236}">
                  <a16:creationId xmlns:a16="http://schemas.microsoft.com/office/drawing/2014/main" id="{7DB2A9B0-B6DE-9101-B51F-0CA393061A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7548756" y="3774951"/>
              <a:ext cx="2089311" cy="1771124"/>
            </a:xfrm>
            <a:prstGeom prst="rect">
              <a:avLst/>
            </a:prstGeom>
          </p:spPr>
        </p:pic>
      </p:grpSp>
    </p:spTree>
    <p:extLst>
      <p:ext uri="{BB962C8B-B14F-4D97-AF65-F5344CB8AC3E}">
        <p14:creationId xmlns:p14="http://schemas.microsoft.com/office/powerpoint/2010/main" val="17783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afterEffect">
                                  <p:stCondLst>
                                    <p:cond delay="0"/>
                                  </p:stCondLst>
                                  <p:childTnLst>
                                    <p:animEffect transition="out" filter="fade">
                                      <p:cBhvr>
                                        <p:cTn id="6" dur="500"/>
                                        <p:tgtEl>
                                          <p:spTgt spid="44"/>
                                        </p:tgtEl>
                                      </p:cBhvr>
                                    </p:animEffect>
                                    <p:anim calcmode="lin" valueType="num">
                                      <p:cBhvr>
                                        <p:cTn id="7" dur="500"/>
                                        <p:tgtEl>
                                          <p:spTgt spid="44"/>
                                        </p:tgtEl>
                                        <p:attrNameLst>
                                          <p:attrName>ppt_x</p:attrName>
                                        </p:attrNameLst>
                                      </p:cBhvr>
                                      <p:tavLst>
                                        <p:tav tm="0">
                                          <p:val>
                                            <p:strVal val="ppt_x"/>
                                          </p:val>
                                        </p:tav>
                                        <p:tav tm="100000">
                                          <p:val>
                                            <p:strVal val="ppt_x"/>
                                          </p:val>
                                        </p:tav>
                                      </p:tavLst>
                                    </p:anim>
                                    <p:anim calcmode="lin" valueType="num">
                                      <p:cBhvr>
                                        <p:cTn id="8" dur="500"/>
                                        <p:tgtEl>
                                          <p:spTgt spid="44"/>
                                        </p:tgtEl>
                                        <p:attrNameLst>
                                          <p:attrName>ppt_y</p:attrName>
                                        </p:attrNameLst>
                                      </p:cBhvr>
                                      <p:tavLst>
                                        <p:tav tm="0">
                                          <p:val>
                                            <p:strVal val="ppt_y"/>
                                          </p:val>
                                        </p:tav>
                                        <p:tav tm="100000">
                                          <p:val>
                                            <p:strVal val="ppt_y+.1"/>
                                          </p:val>
                                        </p:tav>
                                      </p:tavLst>
                                    </p:anim>
                                    <p:set>
                                      <p:cBhvr>
                                        <p:cTn id="9" dur="1" fill="hold">
                                          <p:stCondLst>
                                            <p:cond delay="499"/>
                                          </p:stCondLst>
                                        </p:cTn>
                                        <p:tgtEl>
                                          <p:spTgt spid="44"/>
                                        </p:tgtEl>
                                        <p:attrNameLst>
                                          <p:attrName>style.visibility</p:attrName>
                                        </p:attrNameLst>
                                      </p:cBhvr>
                                      <p:to>
                                        <p:strVal val="hidden"/>
                                      </p:to>
                                    </p:se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4.72222E-6 -0.00208 L -0.11736 -0.06574 " pathEditMode="relative" rAng="0" ptsTypes="AA">
                                      <p:cBhvr>
                                        <p:cTn id="12" dur="1000" fill="hold"/>
                                        <p:tgtEl>
                                          <p:spTgt spid="33"/>
                                        </p:tgtEl>
                                        <p:attrNameLst>
                                          <p:attrName>ppt_x</p:attrName>
                                          <p:attrName>ppt_y</p:attrName>
                                        </p:attrNameLst>
                                      </p:cBhvr>
                                      <p:rCtr x="-5868" y="-3194"/>
                                    </p:animMotion>
                                  </p:childTnLst>
                                </p:cTn>
                              </p:par>
                            </p:childTnLst>
                          </p:cTn>
                        </p:par>
                        <p:par>
                          <p:cTn id="13" fill="hold">
                            <p:stCondLst>
                              <p:cond delay="1500"/>
                            </p:stCondLst>
                            <p:childTnLst>
                              <p:par>
                                <p:cTn id="14" presetID="10" presetClass="exit" presetSubtype="0" fill="hold" nodeType="afterEffect">
                                  <p:stCondLst>
                                    <p:cond delay="0"/>
                                  </p:stCondLst>
                                  <p:childTnLst>
                                    <p:animEffect transition="out" filter="fade">
                                      <p:cBhvr>
                                        <p:cTn id="15" dur="100"/>
                                        <p:tgtEl>
                                          <p:spTgt spid="33"/>
                                        </p:tgtEl>
                                      </p:cBhvr>
                                    </p:animEffect>
                                    <p:set>
                                      <p:cBhvr>
                                        <p:cTn id="16" dur="1" fill="hold">
                                          <p:stCondLst>
                                            <p:cond delay="99"/>
                                          </p:stCondLst>
                                        </p:cTn>
                                        <p:tgtEl>
                                          <p:spTgt spid="3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
                                        <p:tgtEl>
                                          <p:spTgt spid="32"/>
                                        </p:tgtEl>
                                      </p:cBhvr>
                                    </p:animEffect>
                                  </p:childTnLst>
                                </p:cTn>
                              </p:par>
                            </p:childTnLst>
                          </p:cTn>
                        </p:par>
                        <p:par>
                          <p:cTn id="20" fill="hold">
                            <p:stCondLst>
                              <p:cond delay="1600"/>
                            </p:stCondLst>
                            <p:childTnLst>
                              <p:par>
                                <p:cTn id="21" presetID="6" presetClass="emph" presetSubtype="0" fill="hold" nodeType="afterEffect">
                                  <p:stCondLst>
                                    <p:cond delay="0"/>
                                  </p:stCondLst>
                                  <p:childTnLst>
                                    <p:animScale>
                                      <p:cBhvr>
                                        <p:cTn id="22" dur="500" fill="hold"/>
                                        <p:tgtEl>
                                          <p:spTgt spid="32"/>
                                        </p:tgtEl>
                                      </p:cBhvr>
                                      <p:by x="50000" y="50000"/>
                                    </p:animScale>
                                  </p:childTnLst>
                                </p:cTn>
                              </p:par>
                            </p:childTnLst>
                          </p:cTn>
                        </p:par>
                        <p:par>
                          <p:cTn id="23" fill="hold">
                            <p:stCondLst>
                              <p:cond delay="2100"/>
                            </p:stCondLst>
                            <p:childTnLst>
                              <p:par>
                                <p:cTn id="24" presetID="10"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26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31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3600"/>
                            </p:stCondLst>
                            <p:childTnLst>
                              <p:par>
                                <p:cTn id="36" presetID="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1+#ppt_w/2"/>
                                          </p:val>
                                        </p:tav>
                                        <p:tav tm="100000">
                                          <p:val>
                                            <p:strVal val="#ppt_x"/>
                                          </p:val>
                                        </p:tav>
                                      </p:tavLst>
                                    </p:anim>
                                    <p:anim calcmode="lin" valueType="num">
                                      <p:cBhvr additive="base">
                                        <p:cTn id="39" dur="500" fill="hold"/>
                                        <p:tgtEl>
                                          <p:spTgt spid="2"/>
                                        </p:tgtEl>
                                        <p:attrNameLst>
                                          <p:attrName>ppt_y</p:attrName>
                                        </p:attrNameLst>
                                      </p:cBhvr>
                                      <p:tavLst>
                                        <p:tav tm="0">
                                          <p:val>
                                            <p:strVal val="#ppt_y"/>
                                          </p:val>
                                        </p:tav>
                                        <p:tav tm="100000">
                                          <p:val>
                                            <p:strVal val="#ppt_y"/>
                                          </p:val>
                                        </p:tav>
                                      </p:tavLst>
                                    </p:anim>
                                  </p:childTnLst>
                                </p:cTn>
                              </p:par>
                            </p:childTnLst>
                          </p:cTn>
                        </p:par>
                        <p:par>
                          <p:cTn id="40" fill="hold">
                            <p:stCondLst>
                              <p:cond delay="4100"/>
                            </p:stCondLst>
                            <p:childTnLst>
                              <p:par>
                                <p:cTn id="41" presetID="10"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2" presetClass="entr" presetSubtype="8"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2000"/>
                                        <p:tgtEl>
                                          <p:spTgt spid="19"/>
                                        </p:tgtEl>
                                        <p:attrNameLst>
                                          <p:attrName>ppt_x</p:attrName>
                                        </p:attrNameLst>
                                      </p:cBhvr>
                                      <p:tavLst>
                                        <p:tav tm="0">
                                          <p:val>
                                            <p:strVal val="#ppt_x-#ppt_w*1.125000"/>
                                          </p:val>
                                        </p:tav>
                                        <p:tav tm="100000">
                                          <p:val>
                                            <p:strVal val="#ppt_x"/>
                                          </p:val>
                                        </p:tav>
                                      </p:tavLst>
                                    </p:anim>
                                    <p:animEffect transition="in" filter="wipe(right)">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2961" y="2876371"/>
            <a:ext cx="1244495" cy="1295722"/>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65171" y="2917454"/>
            <a:ext cx="4515556" cy="1213556"/>
          </a:xfrm>
          <a:prstGeom prst="rect">
            <a:avLst/>
          </a:prstGeom>
        </p:spPr>
      </p:pic>
    </p:spTree>
    <p:extLst>
      <p:ext uri="{BB962C8B-B14F-4D97-AF65-F5344CB8AC3E}">
        <p14:creationId xmlns:p14="http://schemas.microsoft.com/office/powerpoint/2010/main" val="6106787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5904" y="501067"/>
            <a:ext cx="1558442" cy="1558440"/>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7972" y="501067"/>
            <a:ext cx="1558442" cy="1558440"/>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7501" y="522193"/>
            <a:ext cx="1537316" cy="1537314"/>
          </a:xfrm>
          <a:prstGeom prst="rect">
            <a:avLst/>
          </a:prstGeom>
        </p:spPr>
      </p:pic>
      <p:sp>
        <p:nvSpPr>
          <p:cNvPr id="13" name="TextBox 12"/>
          <p:cNvSpPr txBox="1"/>
          <p:nvPr/>
        </p:nvSpPr>
        <p:spPr>
          <a:xfrm>
            <a:off x="342735" y="2215355"/>
            <a:ext cx="2752078" cy="1077218"/>
          </a:xfrm>
          <a:prstGeom prst="rect">
            <a:avLst/>
          </a:prstGeom>
          <a:noFill/>
        </p:spPr>
        <p:txBody>
          <a:bodyPr wrap="square" rtlCol="0">
            <a:spAutoFit/>
          </a:bodyPr>
          <a:lstStyle/>
          <a:p>
            <a:pPr algn="ctr"/>
            <a:r>
              <a:rPr lang="en-US" sz="3200" b="1" dirty="0">
                <a:solidFill>
                  <a:srgbClr val="115F5D"/>
                </a:solidFill>
                <a:latin typeface="Corbel" charset="0"/>
                <a:ea typeface="Corbel" charset="0"/>
                <a:cs typeface="Corbel" charset="0"/>
              </a:rPr>
              <a:t>50 </a:t>
            </a:r>
            <a:br>
              <a:rPr lang="en-US" sz="3200" b="1" dirty="0">
                <a:solidFill>
                  <a:srgbClr val="115F5D"/>
                </a:solidFill>
                <a:latin typeface="Corbel" charset="0"/>
                <a:ea typeface="Corbel" charset="0"/>
                <a:cs typeface="Corbel" charset="0"/>
              </a:rPr>
            </a:br>
            <a:r>
              <a:rPr lang="en-US" sz="3200" b="1" dirty="0">
                <a:solidFill>
                  <a:srgbClr val="115F5D"/>
                </a:solidFill>
                <a:latin typeface="Corbel" charset="0"/>
                <a:ea typeface="Corbel" charset="0"/>
                <a:cs typeface="Corbel" charset="0"/>
              </a:rPr>
              <a:t>ER visits</a:t>
            </a:r>
          </a:p>
        </p:txBody>
      </p:sp>
      <p:sp>
        <p:nvSpPr>
          <p:cNvPr id="14" name="TextBox 13"/>
          <p:cNvSpPr txBox="1"/>
          <p:nvPr/>
        </p:nvSpPr>
        <p:spPr>
          <a:xfrm>
            <a:off x="2819810" y="2215355"/>
            <a:ext cx="3199250" cy="1077218"/>
          </a:xfrm>
          <a:prstGeom prst="rect">
            <a:avLst/>
          </a:prstGeom>
          <a:noFill/>
        </p:spPr>
        <p:txBody>
          <a:bodyPr wrap="square" rtlCol="0">
            <a:spAutoFit/>
          </a:bodyPr>
          <a:lstStyle/>
          <a:p>
            <a:pPr algn="ctr"/>
            <a:r>
              <a:rPr lang="en-US" sz="3200" b="1" dirty="0">
                <a:solidFill>
                  <a:srgbClr val="115F5D"/>
                </a:solidFill>
                <a:latin typeface="Corbel" charset="0"/>
                <a:ea typeface="Corbel" charset="0"/>
                <a:cs typeface="Corbel" charset="0"/>
              </a:rPr>
              <a:t>10 </a:t>
            </a:r>
            <a:br>
              <a:rPr lang="en-US" sz="3200" b="1" dirty="0">
                <a:solidFill>
                  <a:srgbClr val="115F5D"/>
                </a:solidFill>
                <a:latin typeface="Corbel" charset="0"/>
                <a:ea typeface="Corbel" charset="0"/>
                <a:cs typeface="Corbel" charset="0"/>
              </a:rPr>
            </a:br>
            <a:r>
              <a:rPr lang="en-US" sz="3200" b="1" dirty="0">
                <a:solidFill>
                  <a:srgbClr val="115F5D"/>
                </a:solidFill>
                <a:latin typeface="Corbel" charset="0"/>
                <a:ea typeface="Corbel" charset="0"/>
                <a:cs typeface="Corbel" charset="0"/>
              </a:rPr>
              <a:t>hospital stays</a:t>
            </a:r>
          </a:p>
        </p:txBody>
      </p:sp>
      <p:sp>
        <p:nvSpPr>
          <p:cNvPr id="15" name="TextBox 14"/>
          <p:cNvSpPr txBox="1"/>
          <p:nvPr/>
        </p:nvSpPr>
        <p:spPr>
          <a:xfrm>
            <a:off x="5877017" y="2215355"/>
            <a:ext cx="3124940" cy="1077218"/>
          </a:xfrm>
          <a:prstGeom prst="rect">
            <a:avLst/>
          </a:prstGeom>
          <a:noFill/>
        </p:spPr>
        <p:txBody>
          <a:bodyPr wrap="square" rtlCol="0">
            <a:spAutoFit/>
          </a:bodyPr>
          <a:lstStyle/>
          <a:p>
            <a:pPr algn="ctr"/>
            <a:r>
              <a:rPr lang="en-US" sz="3200" b="1" dirty="0">
                <a:solidFill>
                  <a:srgbClr val="115F5D"/>
                </a:solidFill>
                <a:latin typeface="Corbel" charset="0"/>
                <a:ea typeface="Corbel" charset="0"/>
                <a:cs typeface="Corbel" charset="0"/>
              </a:rPr>
              <a:t>8 </a:t>
            </a:r>
            <a:br>
              <a:rPr lang="en-US" sz="3200" b="1" dirty="0">
                <a:solidFill>
                  <a:srgbClr val="115F5D"/>
                </a:solidFill>
                <a:latin typeface="Corbel" charset="0"/>
                <a:ea typeface="Corbel" charset="0"/>
                <a:cs typeface="Corbel" charset="0"/>
              </a:rPr>
            </a:br>
            <a:r>
              <a:rPr lang="en-US" sz="3200" b="1" dirty="0">
                <a:solidFill>
                  <a:srgbClr val="115F5D"/>
                </a:solidFill>
                <a:latin typeface="Corbel" charset="0"/>
                <a:ea typeface="Corbel" charset="0"/>
                <a:cs typeface="Corbel" charset="0"/>
              </a:rPr>
              <a:t>ambulance rides</a:t>
            </a:r>
          </a:p>
        </p:txBody>
      </p:sp>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V="1">
            <a:off x="857709" y="3912355"/>
            <a:ext cx="7456900" cy="45720"/>
          </a:xfrm>
          <a:prstGeom prst="rect">
            <a:avLst/>
          </a:prstGeom>
        </p:spPr>
      </p:pic>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p:blipFill>
        <p:spPr>
          <a:xfrm>
            <a:off x="694944" y="4581144"/>
            <a:ext cx="7772400" cy="1676400"/>
          </a:xfrm>
          <a:prstGeom prst="rect">
            <a:avLst/>
          </a:prstGeom>
        </p:spPr>
      </p:pic>
    </p:spTree>
    <p:extLst>
      <p:ext uri="{BB962C8B-B14F-4D97-AF65-F5344CB8AC3E}">
        <p14:creationId xmlns:p14="http://schemas.microsoft.com/office/powerpoint/2010/main" val="3106424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up)">
                                      <p:cBhvr>
                                        <p:cTn id="17" dur="500"/>
                                        <p:tgtEl>
                                          <p:spTgt spid="4"/>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2000"/>
                            </p:stCondLst>
                            <p:childTnLst>
                              <p:par>
                                <p:cTn id="23" presetID="12" presetClass="entr" presetSubtype="4"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p:tgtEl>
                                          <p:spTgt spid="2"/>
                                        </p:tgtEl>
                                        <p:attrNameLst>
                                          <p:attrName>ppt_y</p:attrName>
                                        </p:attrNameLst>
                                      </p:cBhvr>
                                      <p:tavLst>
                                        <p:tav tm="0">
                                          <p:val>
                                            <p:strVal val="#ppt_y+#ppt_h*1.125000"/>
                                          </p:val>
                                        </p:tav>
                                        <p:tav tm="100000">
                                          <p:val>
                                            <p:strVal val="#ppt_y"/>
                                          </p:val>
                                        </p:tav>
                                      </p:tavLst>
                                    </p:anim>
                                    <p:animEffect transition="in" filter="wipe(up)">
                                      <p:cBhvr>
                                        <p:cTn id="26" dur="500"/>
                                        <p:tgtEl>
                                          <p:spTgt spid="2"/>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30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1+#ppt_w/2"/>
                                          </p:val>
                                        </p:tav>
                                        <p:tav tm="100000">
                                          <p:val>
                                            <p:strVal val="#ppt_x"/>
                                          </p:val>
                                        </p:tav>
                                      </p:tavLst>
                                    </p:anim>
                                    <p:anim calcmode="lin" valueType="num">
                                      <p:cBhvr additive="base">
                                        <p:cTn id="35" dur="500" fill="hold"/>
                                        <p:tgtEl>
                                          <p:spTgt spid="19"/>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42"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V="1">
            <a:off x="857709" y="4622569"/>
            <a:ext cx="7456900" cy="45720"/>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695711" y="2791569"/>
            <a:ext cx="6739339" cy="1672167"/>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94944" y="4943900"/>
            <a:ext cx="7740106" cy="1672166"/>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95904" y="501067"/>
            <a:ext cx="1558442" cy="1558440"/>
          </a:xfrm>
          <a:prstGeom prst="rect">
            <a:avLst/>
          </a:prstGeom>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7972" y="501067"/>
            <a:ext cx="1558442" cy="1558440"/>
          </a:xfrm>
          <a:prstGeom prst="rect">
            <a:avLst/>
          </a:prstGeom>
        </p:spPr>
      </p:pic>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17501" y="522193"/>
            <a:ext cx="1537316" cy="1537314"/>
          </a:xfrm>
          <a:prstGeom prst="rect">
            <a:avLst/>
          </a:prstGeom>
        </p:spPr>
      </p:pic>
      <p:sp>
        <p:nvSpPr>
          <p:cNvPr id="19" name="TextBox 18"/>
          <p:cNvSpPr txBox="1"/>
          <p:nvPr/>
        </p:nvSpPr>
        <p:spPr>
          <a:xfrm>
            <a:off x="342735" y="2215355"/>
            <a:ext cx="2752078" cy="1077218"/>
          </a:xfrm>
          <a:prstGeom prst="rect">
            <a:avLst/>
          </a:prstGeom>
          <a:noFill/>
        </p:spPr>
        <p:txBody>
          <a:bodyPr wrap="square" rtlCol="0">
            <a:spAutoFit/>
          </a:bodyPr>
          <a:lstStyle/>
          <a:p>
            <a:pPr algn="ctr"/>
            <a:r>
              <a:rPr lang="en-US" sz="3200" b="1" dirty="0">
                <a:solidFill>
                  <a:srgbClr val="115F5D"/>
                </a:solidFill>
                <a:latin typeface="Corbel" charset="0"/>
                <a:ea typeface="Corbel" charset="0"/>
                <a:cs typeface="Corbel" charset="0"/>
              </a:rPr>
              <a:t>50 </a:t>
            </a:r>
            <a:br>
              <a:rPr lang="en-US" sz="3200" b="1" dirty="0">
                <a:solidFill>
                  <a:srgbClr val="115F5D"/>
                </a:solidFill>
                <a:latin typeface="Corbel" charset="0"/>
                <a:ea typeface="Corbel" charset="0"/>
                <a:cs typeface="Corbel" charset="0"/>
              </a:rPr>
            </a:br>
            <a:r>
              <a:rPr lang="en-US" sz="3200" b="1" dirty="0">
                <a:solidFill>
                  <a:srgbClr val="115F5D"/>
                </a:solidFill>
                <a:latin typeface="Corbel" charset="0"/>
                <a:ea typeface="Corbel" charset="0"/>
                <a:cs typeface="Corbel" charset="0"/>
              </a:rPr>
              <a:t>ER visits</a:t>
            </a:r>
          </a:p>
        </p:txBody>
      </p:sp>
      <p:sp>
        <p:nvSpPr>
          <p:cNvPr id="20" name="TextBox 19"/>
          <p:cNvSpPr txBox="1"/>
          <p:nvPr/>
        </p:nvSpPr>
        <p:spPr>
          <a:xfrm>
            <a:off x="2819810" y="2215355"/>
            <a:ext cx="3199250" cy="1077218"/>
          </a:xfrm>
          <a:prstGeom prst="rect">
            <a:avLst/>
          </a:prstGeom>
          <a:noFill/>
        </p:spPr>
        <p:txBody>
          <a:bodyPr wrap="square" rtlCol="0">
            <a:spAutoFit/>
          </a:bodyPr>
          <a:lstStyle/>
          <a:p>
            <a:pPr algn="ctr"/>
            <a:r>
              <a:rPr lang="en-US" sz="3200" b="1" dirty="0">
                <a:solidFill>
                  <a:srgbClr val="115F5D"/>
                </a:solidFill>
                <a:latin typeface="Corbel" charset="0"/>
                <a:ea typeface="Corbel" charset="0"/>
                <a:cs typeface="Corbel" charset="0"/>
              </a:rPr>
              <a:t>10 </a:t>
            </a:r>
            <a:br>
              <a:rPr lang="en-US" sz="3200" b="1" dirty="0">
                <a:solidFill>
                  <a:srgbClr val="115F5D"/>
                </a:solidFill>
                <a:latin typeface="Corbel" charset="0"/>
                <a:ea typeface="Corbel" charset="0"/>
                <a:cs typeface="Corbel" charset="0"/>
              </a:rPr>
            </a:br>
            <a:r>
              <a:rPr lang="en-US" sz="3200" b="1" dirty="0">
                <a:solidFill>
                  <a:srgbClr val="115F5D"/>
                </a:solidFill>
                <a:latin typeface="Corbel" charset="0"/>
                <a:ea typeface="Corbel" charset="0"/>
                <a:cs typeface="Corbel" charset="0"/>
              </a:rPr>
              <a:t>hospital stays</a:t>
            </a:r>
          </a:p>
        </p:txBody>
      </p:sp>
      <p:sp>
        <p:nvSpPr>
          <p:cNvPr id="21" name="TextBox 20"/>
          <p:cNvSpPr txBox="1"/>
          <p:nvPr/>
        </p:nvSpPr>
        <p:spPr>
          <a:xfrm>
            <a:off x="5877017" y="2215355"/>
            <a:ext cx="3124940" cy="1077218"/>
          </a:xfrm>
          <a:prstGeom prst="rect">
            <a:avLst/>
          </a:prstGeom>
          <a:noFill/>
        </p:spPr>
        <p:txBody>
          <a:bodyPr wrap="square" rtlCol="0">
            <a:spAutoFit/>
          </a:bodyPr>
          <a:lstStyle/>
          <a:p>
            <a:pPr algn="ctr"/>
            <a:r>
              <a:rPr lang="en-US" sz="3200" b="1" dirty="0">
                <a:solidFill>
                  <a:srgbClr val="115F5D"/>
                </a:solidFill>
                <a:latin typeface="Corbel" charset="0"/>
                <a:ea typeface="Corbel" charset="0"/>
                <a:cs typeface="Corbel" charset="0"/>
              </a:rPr>
              <a:t>8 </a:t>
            </a:r>
            <a:br>
              <a:rPr lang="en-US" sz="3200" b="1" dirty="0">
                <a:solidFill>
                  <a:srgbClr val="115F5D"/>
                </a:solidFill>
                <a:latin typeface="Corbel" charset="0"/>
                <a:ea typeface="Corbel" charset="0"/>
                <a:cs typeface="Corbel" charset="0"/>
              </a:rPr>
            </a:br>
            <a:r>
              <a:rPr lang="en-US" sz="3200" b="1" dirty="0">
                <a:solidFill>
                  <a:srgbClr val="115F5D"/>
                </a:solidFill>
                <a:latin typeface="Corbel" charset="0"/>
                <a:ea typeface="Corbel" charset="0"/>
                <a:cs typeface="Corbel" charset="0"/>
              </a:rPr>
              <a:t>ambulance rides</a:t>
            </a:r>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V="1">
            <a:off x="857709" y="3912355"/>
            <a:ext cx="7456900" cy="45720"/>
          </a:xfrm>
          <a:prstGeom prst="rect">
            <a:avLst/>
          </a:prstGeom>
        </p:spPr>
      </p:pic>
      <p:pic>
        <p:nvPicPr>
          <p:cNvPr id="23" name="Picture 22"/>
          <p:cNvPicPr>
            <a:picLocks noChangeAspect="1"/>
          </p:cNvPicPr>
          <p:nvPr/>
        </p:nvPicPr>
        <p:blipFill>
          <a:blip r:embed="rId10" cstate="screen">
            <a:extLst>
              <a:ext uri="{28A0092B-C50C-407E-A947-70E740481C1C}">
                <a14:useLocalDpi xmlns:a14="http://schemas.microsoft.com/office/drawing/2010/main"/>
              </a:ext>
            </a:extLst>
          </a:blip>
          <a:stretch/>
        </p:blipFill>
        <p:spPr>
          <a:xfrm>
            <a:off x="694944" y="4579973"/>
            <a:ext cx="7772400" cy="1676400"/>
          </a:xfrm>
          <a:prstGeom prst="rect">
            <a:avLst/>
          </a:prstGeom>
        </p:spPr>
      </p:pic>
    </p:spTree>
    <p:extLst>
      <p:ext uri="{BB962C8B-B14F-4D97-AF65-F5344CB8AC3E}">
        <p14:creationId xmlns:p14="http://schemas.microsoft.com/office/powerpoint/2010/main" val="21572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0" presetClass="path" presetSubtype="0" accel="50000" decel="50000" fill="hold" nodeType="withEffect">
                                  <p:stCondLst>
                                    <p:cond delay="0"/>
                                  </p:stCondLst>
                                  <p:childTnLst>
                                    <p:animMotion origin="layout" path="M -0.00243 0.00139 L -0.00243 -0.55718 " pathEditMode="relative" rAng="0" ptsTypes="AA">
                                      <p:cBhvr>
                                        <p:cTn id="27" dur="2000" fill="hold"/>
                                        <p:tgtEl>
                                          <p:spTgt spid="23"/>
                                        </p:tgtEl>
                                        <p:attrNameLst>
                                          <p:attrName>ppt_x</p:attrName>
                                          <p:attrName>ppt_y</p:attrName>
                                        </p:attrNameLst>
                                      </p:cBhvr>
                                      <p:rCtr x="0" y="-27940"/>
                                    </p:animMotion>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1+#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3029" y="1897788"/>
            <a:ext cx="6244167" cy="533400"/>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43997" y="3099221"/>
            <a:ext cx="842433" cy="609600"/>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6606" y="4412366"/>
            <a:ext cx="7234767" cy="533400"/>
          </a:xfrm>
          <a:prstGeom prst="rect">
            <a:avLst/>
          </a:prstGeom>
        </p:spPr>
      </p:pic>
    </p:spTree>
    <p:extLst>
      <p:ext uri="{BB962C8B-B14F-4D97-AF65-F5344CB8AC3E}">
        <p14:creationId xmlns:p14="http://schemas.microsoft.com/office/powerpoint/2010/main" val="79875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5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5205" y="2931749"/>
            <a:ext cx="1380008" cy="1184966"/>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7000" y="2920159"/>
            <a:ext cx="3790259" cy="1208145"/>
          </a:xfrm>
          <a:prstGeom prst="rect">
            <a:avLst/>
          </a:prstGeom>
        </p:spPr>
      </p:pic>
    </p:spTree>
    <p:extLst>
      <p:ext uri="{BB962C8B-B14F-4D97-AF65-F5344CB8AC3E}">
        <p14:creationId xmlns:p14="http://schemas.microsoft.com/office/powerpoint/2010/main" val="370420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72241" y="621033"/>
            <a:ext cx="4796298" cy="4715130"/>
          </a:xfrm>
          <a:prstGeom prst="rect">
            <a:avLst/>
          </a:prstGeom>
          <a:effec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45607" y="4807208"/>
            <a:ext cx="4406747" cy="771181"/>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72241" y="5927669"/>
            <a:ext cx="1909974" cy="281721"/>
          </a:xfrm>
          <a:prstGeom prst="rect">
            <a:avLst/>
          </a:prstGeom>
        </p:spPr>
      </p:pic>
    </p:spTree>
    <p:extLst>
      <p:ext uri="{BB962C8B-B14F-4D97-AF65-F5344CB8AC3E}">
        <p14:creationId xmlns:p14="http://schemas.microsoft.com/office/powerpoint/2010/main" val="31201253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BrainAnimationPPT_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165718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5849" y="1825477"/>
            <a:ext cx="4403324" cy="1987000"/>
          </a:xfrm>
          <a:prstGeom prst="rect">
            <a:avLst/>
          </a:prstGeom>
        </p:spPr>
      </p:pic>
      <p:sp>
        <p:nvSpPr>
          <p:cNvPr id="5" name="TextBox 4"/>
          <p:cNvSpPr txBox="1"/>
          <p:nvPr/>
        </p:nvSpPr>
        <p:spPr>
          <a:xfrm>
            <a:off x="2681898" y="4672737"/>
            <a:ext cx="5582653" cy="523220"/>
          </a:xfrm>
          <a:prstGeom prst="rect">
            <a:avLst/>
          </a:prstGeom>
          <a:noFill/>
        </p:spPr>
        <p:txBody>
          <a:bodyPr wrap="square" rtlCol="0">
            <a:spAutoFit/>
          </a:bodyPr>
          <a:lstStyle/>
          <a:p>
            <a:pPr>
              <a:lnSpc>
                <a:spcPts val="3200"/>
              </a:lnSpc>
            </a:pPr>
            <a:r>
              <a:rPr lang="en-US" sz="3200" b="1" dirty="0">
                <a:solidFill>
                  <a:srgbClr val="115F5D"/>
                </a:solidFill>
                <a:latin typeface="Corbel" charset="0"/>
                <a:ea typeface="Corbel" charset="0"/>
                <a:cs typeface="Corbel" charset="0"/>
              </a:rPr>
              <a:t>Start the conversation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1319348" y="4143175"/>
            <a:ext cx="7456900" cy="4572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9625"/>
            <a:ext cx="9144000" cy="6605061"/>
          </a:xfrm>
          <a:prstGeom prst="rect">
            <a:avLst/>
          </a:prstGeom>
        </p:spPr>
      </p:pic>
    </p:spTree>
    <p:extLst>
      <p:ext uri="{BB962C8B-B14F-4D97-AF65-F5344CB8AC3E}">
        <p14:creationId xmlns:p14="http://schemas.microsoft.com/office/powerpoint/2010/main" val="22885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5849" y="1825477"/>
            <a:ext cx="4403324" cy="19870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1319348" y="4143175"/>
            <a:ext cx="7456900" cy="45720"/>
          </a:xfrm>
          <a:prstGeom prst="rect">
            <a:avLst/>
          </a:prstGeom>
        </p:spPr>
      </p:pic>
      <p:sp>
        <p:nvSpPr>
          <p:cNvPr id="7" name="TextBox 6"/>
          <p:cNvSpPr txBox="1"/>
          <p:nvPr/>
        </p:nvSpPr>
        <p:spPr>
          <a:xfrm>
            <a:off x="1909541" y="4672737"/>
            <a:ext cx="5582653" cy="523220"/>
          </a:xfrm>
          <a:prstGeom prst="rect">
            <a:avLst/>
          </a:prstGeom>
          <a:noFill/>
        </p:spPr>
        <p:txBody>
          <a:bodyPr wrap="square" rtlCol="0">
            <a:spAutoFit/>
          </a:bodyPr>
          <a:lstStyle/>
          <a:p>
            <a:pPr algn="ctr">
              <a:lnSpc>
                <a:spcPts val="3200"/>
              </a:lnSpc>
            </a:pPr>
            <a:r>
              <a:rPr lang="en-US" sz="3200" b="1" dirty="0" err="1">
                <a:solidFill>
                  <a:srgbClr val="115F5D"/>
                </a:solidFill>
                <a:latin typeface="Corbel" charset="0"/>
                <a:ea typeface="Corbel" charset="0"/>
                <a:cs typeface="Corbel" charset="0"/>
              </a:rPr>
              <a:t>ChangingMindsLarimer.org</a:t>
            </a:r>
            <a:r>
              <a:rPr lang="en-US" sz="3200" b="1" dirty="0">
                <a:solidFill>
                  <a:srgbClr val="115F5D"/>
                </a:solidFill>
                <a:latin typeface="Corbel" charset="0"/>
                <a:ea typeface="Corbel" charset="0"/>
                <a:cs typeface="Corbel" charset="0"/>
              </a:rPr>
              <a:t> </a:t>
            </a:r>
          </a:p>
        </p:txBody>
      </p:sp>
      <p:sp>
        <p:nvSpPr>
          <p:cNvPr id="8" name="TextBox 7"/>
          <p:cNvSpPr txBox="1"/>
          <p:nvPr/>
        </p:nvSpPr>
        <p:spPr>
          <a:xfrm>
            <a:off x="2681898" y="4672737"/>
            <a:ext cx="5582653" cy="523220"/>
          </a:xfrm>
          <a:prstGeom prst="rect">
            <a:avLst/>
          </a:prstGeom>
          <a:noFill/>
        </p:spPr>
        <p:txBody>
          <a:bodyPr wrap="square" rtlCol="0">
            <a:spAutoFit/>
          </a:bodyPr>
          <a:lstStyle/>
          <a:p>
            <a:pPr>
              <a:lnSpc>
                <a:spcPts val="3200"/>
              </a:lnSpc>
            </a:pPr>
            <a:r>
              <a:rPr lang="en-US" sz="3200" b="1" dirty="0">
                <a:solidFill>
                  <a:srgbClr val="115F5D"/>
                </a:solidFill>
                <a:latin typeface="Corbel" charset="0"/>
                <a:ea typeface="Corbel" charset="0"/>
                <a:cs typeface="Corbel" charset="0"/>
              </a:rPr>
              <a:t>Start the conversation</a:t>
            </a:r>
          </a:p>
        </p:txBody>
      </p:sp>
    </p:spTree>
    <p:extLst>
      <p:ext uri="{BB962C8B-B14F-4D97-AF65-F5344CB8AC3E}">
        <p14:creationId xmlns:p14="http://schemas.microsoft.com/office/powerpoint/2010/main" val="26277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xit" presetSubtype="0" fill="hold" grpId="0" nodeType="with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0635" y="1651243"/>
            <a:ext cx="4213439" cy="5788618"/>
          </a:xfrm>
          <a:prstGeom prst="rect">
            <a:avLst/>
          </a:prstGeom>
          <a:effectLst/>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23882" y="2000519"/>
            <a:ext cx="2523166" cy="2523166"/>
          </a:xfrm>
          <a:prstGeom prst="rect">
            <a:avLst/>
          </a:prstGeom>
          <a:noFill/>
          <a:effectLst/>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3675" y="1882018"/>
            <a:ext cx="3459897" cy="3018096"/>
          </a:xfrm>
          <a:prstGeom prst="rect">
            <a:avLst/>
          </a:prstGeom>
          <a:noFill/>
          <a:effectLst/>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14305" y="718678"/>
            <a:ext cx="3939984" cy="2115468"/>
          </a:xfrm>
          <a:prstGeom prst="rect">
            <a:avLst/>
          </a:prstGeom>
        </p:spPr>
      </p:pic>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21258" y="2607437"/>
            <a:ext cx="3884828" cy="1333048"/>
          </a:xfrm>
          <a:prstGeom prst="rect">
            <a:avLst/>
          </a:prstGeom>
          <a:effectLst/>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42927" y="2461872"/>
            <a:ext cx="1624178" cy="1624178"/>
          </a:xfrm>
          <a:prstGeom prst="rect">
            <a:avLst/>
          </a:prstGeom>
          <a:effectLst/>
        </p:spPr>
      </p:pic>
      <p:pic>
        <p:nvPicPr>
          <p:cNvPr id="2" name="Picture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46649" y="3885808"/>
            <a:ext cx="3827455" cy="2021742"/>
          </a:xfrm>
          <a:prstGeom prst="rect">
            <a:avLst/>
          </a:prstGeom>
          <a:noFill/>
        </p:spPr>
      </p:pic>
    </p:spTree>
    <p:extLst>
      <p:ext uri="{BB962C8B-B14F-4D97-AF65-F5344CB8AC3E}">
        <p14:creationId xmlns:p14="http://schemas.microsoft.com/office/powerpoint/2010/main" val="10301219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strVal val="#ppt_w*0.70"/>
                                          </p:val>
                                        </p:tav>
                                        <p:tav tm="100000">
                                          <p:val>
                                            <p:strVal val="#ppt_w"/>
                                          </p:val>
                                        </p:tav>
                                      </p:tavLst>
                                    </p:anim>
                                    <p:anim calcmode="lin" valueType="num">
                                      <p:cBhvr>
                                        <p:cTn id="12" dur="1000" fill="hold"/>
                                        <p:tgtEl>
                                          <p:spTgt spid="12"/>
                                        </p:tgtEl>
                                        <p:attrNameLst>
                                          <p:attrName>ppt_h</p:attrName>
                                        </p:attrNameLst>
                                      </p:cBhvr>
                                      <p:tavLst>
                                        <p:tav tm="0">
                                          <p:val>
                                            <p:strVal val="#ppt_h"/>
                                          </p:val>
                                        </p:tav>
                                        <p:tav tm="100000">
                                          <p:val>
                                            <p:strVal val="#ppt_h"/>
                                          </p:val>
                                        </p:tav>
                                      </p:tavLst>
                                    </p:anim>
                                    <p:animEffect transition="in" filter="fade">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nodeType="clickEffect">
                                  <p:stCondLst>
                                    <p:cond delay="0"/>
                                  </p:stCondLst>
                                  <p:childTnLst>
                                    <p:animEffect transition="out" filter="wipe(left)">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55"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strVal val="#ppt_w*0.70"/>
                                          </p:val>
                                        </p:tav>
                                        <p:tav tm="100000">
                                          <p:val>
                                            <p:strVal val="#ppt_w"/>
                                          </p:val>
                                        </p:tav>
                                      </p:tavLst>
                                    </p:anim>
                                    <p:anim calcmode="lin" valueType="num">
                                      <p:cBhvr>
                                        <p:cTn id="36" dur="1000" fill="hold"/>
                                        <p:tgtEl>
                                          <p:spTgt spid="7"/>
                                        </p:tgtEl>
                                        <p:attrNameLst>
                                          <p:attrName>ppt_h</p:attrName>
                                        </p:attrNameLst>
                                      </p:cBhvr>
                                      <p:tavLst>
                                        <p:tav tm="0">
                                          <p:val>
                                            <p:strVal val="#ppt_h"/>
                                          </p:val>
                                        </p:tav>
                                        <p:tav tm="100000">
                                          <p:val>
                                            <p:strVal val="#ppt_h"/>
                                          </p:val>
                                        </p:tav>
                                      </p:tavLst>
                                    </p:anim>
                                    <p:animEffect transition="in" filter="fade">
                                      <p:cBhvr>
                                        <p:cTn id="37" dur="1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strVal val="#ppt_w*0.70"/>
                                          </p:val>
                                        </p:tav>
                                        <p:tav tm="100000">
                                          <p:val>
                                            <p:strVal val="#ppt_w"/>
                                          </p:val>
                                        </p:tav>
                                      </p:tavLst>
                                    </p:anim>
                                    <p:anim calcmode="lin" valueType="num">
                                      <p:cBhvr>
                                        <p:cTn id="43" dur="1000" fill="hold"/>
                                        <p:tgtEl>
                                          <p:spTgt spid="2"/>
                                        </p:tgtEl>
                                        <p:attrNameLst>
                                          <p:attrName>ppt_h</p:attrName>
                                        </p:attrNameLst>
                                      </p:cBhvr>
                                      <p:tavLst>
                                        <p:tav tm="0">
                                          <p:val>
                                            <p:strVal val="#ppt_h"/>
                                          </p:val>
                                        </p:tav>
                                        <p:tav tm="100000">
                                          <p:val>
                                            <p:strVal val="#ppt_h"/>
                                          </p:val>
                                        </p:tav>
                                      </p:tavLst>
                                    </p:anim>
                                    <p:animEffect transition="in" filter="fade">
                                      <p:cBhvr>
                                        <p:cTn id="4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0635" y="1651243"/>
            <a:ext cx="4213439" cy="5788618"/>
          </a:xfrm>
          <a:prstGeom prst="rect">
            <a:avLst/>
          </a:prstGeom>
          <a:effectLst/>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39738" y="2038242"/>
            <a:ext cx="2507310" cy="2507310"/>
          </a:xfrm>
          <a:prstGeom prst="rect">
            <a:avLst/>
          </a:prstGeom>
          <a:effectLst/>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23882" y="2000519"/>
            <a:ext cx="2523166" cy="2523166"/>
          </a:xfrm>
          <a:prstGeom prst="rect">
            <a:avLst/>
          </a:prstGeom>
          <a:noFill/>
          <a:effectLst/>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3674" y="1882018"/>
            <a:ext cx="3459898" cy="3018096"/>
          </a:xfrm>
          <a:prstGeom prst="rect">
            <a:avLst/>
          </a:prstGeom>
          <a:noFill/>
          <a:effectLst/>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3675" y="1882018"/>
            <a:ext cx="3459896" cy="3018095"/>
          </a:xfrm>
          <a:prstGeom prst="rect">
            <a:avLst/>
          </a:prstGeom>
          <a:noFill/>
          <a:effectLst/>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30782" y="4945832"/>
            <a:ext cx="672750" cy="863190"/>
          </a:xfrm>
          <a:prstGeom prst="rect">
            <a:avLst/>
          </a:prstGeom>
          <a:noFill/>
          <a:effectLst/>
        </p:spPr>
      </p:pic>
      <p:pic>
        <p:nvPicPr>
          <p:cNvPr id="14" name="Picture 1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84074" y="4945832"/>
            <a:ext cx="5300647" cy="45719"/>
          </a:xfrm>
          <a:prstGeom prst="rect">
            <a:avLst/>
          </a:prstGeom>
          <a:noFill/>
          <a:effectLst/>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87352" y="5136348"/>
            <a:ext cx="672749" cy="667574"/>
          </a:xfrm>
          <a:prstGeom prst="rect">
            <a:avLst/>
          </a:prstGeom>
          <a:noFill/>
          <a:effectLst/>
        </p:spPr>
      </p:pic>
      <p:pic>
        <p:nvPicPr>
          <p:cNvPr id="16" name="Picture 1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74213" y="4071324"/>
            <a:ext cx="960185" cy="1749016"/>
          </a:xfrm>
          <a:prstGeom prst="rect">
            <a:avLst/>
          </a:prstGeom>
          <a:noFill/>
          <a:effectLst/>
        </p:spPr>
      </p:pic>
      <p:pic>
        <p:nvPicPr>
          <p:cNvPr id="17" name="Picture 16"/>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805079" y="2405849"/>
            <a:ext cx="5508103" cy="3398074"/>
          </a:xfrm>
          <a:prstGeom prst="rect">
            <a:avLst/>
          </a:prstGeom>
          <a:noFill/>
          <a:effectLst/>
        </p:spPr>
      </p:pic>
      <p:pic>
        <p:nvPicPr>
          <p:cNvPr id="20" name="Picture 1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814305" y="718678"/>
            <a:ext cx="3939984" cy="2115468"/>
          </a:xfrm>
          <a:prstGeom prst="rect">
            <a:avLst/>
          </a:prstGeom>
        </p:spPr>
      </p:pic>
      <p:pic>
        <p:nvPicPr>
          <p:cNvPr id="21" name="Picture 2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046649" y="3885808"/>
            <a:ext cx="3827455" cy="2021742"/>
          </a:xfrm>
          <a:prstGeom prst="rect">
            <a:avLst/>
          </a:prstGeom>
        </p:spPr>
      </p:pic>
      <p:pic>
        <p:nvPicPr>
          <p:cNvPr id="22" name="Picture 2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042927" y="2461872"/>
            <a:ext cx="1624178" cy="1624178"/>
          </a:xfrm>
          <a:prstGeom prst="rect">
            <a:avLst/>
          </a:prstGeom>
          <a:effectLst/>
        </p:spPr>
      </p:pic>
    </p:spTree>
    <p:extLst>
      <p:ext uri="{BB962C8B-B14F-4D97-AF65-F5344CB8AC3E}">
        <p14:creationId xmlns:p14="http://schemas.microsoft.com/office/powerpoint/2010/main" val="823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par>
                                <p:cTn id="14" presetID="42"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10" presetClass="exit" presetSubtype="0" fill="hold" nodeType="with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par>
                          <p:cTn id="49" fill="hold">
                            <p:stCondLst>
                              <p:cond delay="1000"/>
                            </p:stCondLst>
                            <p:childTnLst>
                              <p:par>
                                <p:cTn id="50" presetID="55" presetClass="entr" presetSubtype="0"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1000" fill="hold"/>
                                        <p:tgtEl>
                                          <p:spTgt spid="9"/>
                                        </p:tgtEl>
                                        <p:attrNameLst>
                                          <p:attrName>ppt_w</p:attrName>
                                        </p:attrNameLst>
                                      </p:cBhvr>
                                      <p:tavLst>
                                        <p:tav tm="0">
                                          <p:val>
                                            <p:strVal val="#ppt_w*0.70"/>
                                          </p:val>
                                        </p:tav>
                                        <p:tav tm="100000">
                                          <p:val>
                                            <p:strVal val="#ppt_w"/>
                                          </p:val>
                                        </p:tav>
                                      </p:tavLst>
                                    </p:anim>
                                    <p:anim calcmode="lin" valueType="num">
                                      <p:cBhvr>
                                        <p:cTn id="53" dur="1000" fill="hold"/>
                                        <p:tgtEl>
                                          <p:spTgt spid="9"/>
                                        </p:tgtEl>
                                        <p:attrNameLst>
                                          <p:attrName>ppt_h</p:attrName>
                                        </p:attrNameLst>
                                      </p:cBhvr>
                                      <p:tavLst>
                                        <p:tav tm="0">
                                          <p:val>
                                            <p:strVal val="#ppt_h"/>
                                          </p:val>
                                        </p:tav>
                                        <p:tav tm="100000">
                                          <p:val>
                                            <p:strVal val="#ppt_h"/>
                                          </p:val>
                                        </p:tav>
                                      </p:tavLst>
                                    </p:anim>
                                    <p:animEffect transition="in" filter="fade">
                                      <p:cBhvr>
                                        <p:cTn id="54" dur="1000"/>
                                        <p:tgtEl>
                                          <p:spTgt spid="9"/>
                                        </p:tgtEl>
                                      </p:cBhvr>
                                    </p:animEffect>
                                  </p:childTnLst>
                                </p:cTn>
                              </p:par>
                              <p:par>
                                <p:cTn id="55" presetID="10" presetClass="exit" presetSubtype="0" fill="hold"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3.33333E-6 -1.48148E-6 L -0.49722 -1.48148E-6 " pathEditMode="relative" rAng="0" ptsTypes="AA">
                                      <p:cBhvr>
                                        <p:cTn id="64" dur="2000" fill="hold"/>
                                        <p:tgtEl>
                                          <p:spTgt spid="6"/>
                                        </p:tgtEl>
                                        <p:attrNameLst>
                                          <p:attrName>ppt_x</p:attrName>
                                          <p:attrName>ppt_y</p:attrName>
                                        </p:attrNameLst>
                                      </p:cBhvr>
                                      <p:rCtr x="-24861" y="0"/>
                                    </p:animMotion>
                                  </p:childTnLst>
                                </p:cTn>
                              </p:par>
                              <p:par>
                                <p:cTn id="65" presetID="0" presetClass="path" presetSubtype="0" accel="50000" decel="50000" fill="hold" nodeType="withEffect">
                                  <p:stCondLst>
                                    <p:cond delay="0"/>
                                  </p:stCondLst>
                                  <p:childTnLst>
                                    <p:animMotion origin="layout" path="M 0 0 L -0.49722 0 " pathEditMode="relative" ptsTypes="AA">
                                      <p:cBhvr>
                                        <p:cTn id="66" dur="2000" fill="hold"/>
                                        <p:tgtEl>
                                          <p:spTgt spid="12"/>
                                        </p:tgtEl>
                                        <p:attrNameLst>
                                          <p:attrName>ppt_x</p:attrName>
                                          <p:attrName>ppt_y</p:attrName>
                                        </p:attrNameLst>
                                      </p:cBhvr>
                                    </p:animMotion>
                                  </p:childTnLst>
                                </p:cTn>
                              </p:par>
                              <p:par>
                                <p:cTn id="67" presetID="0" presetClass="path" presetSubtype="0" accel="50000" decel="50000" fill="hold" nodeType="withEffect">
                                  <p:stCondLst>
                                    <p:cond delay="0"/>
                                  </p:stCondLst>
                                  <p:childTnLst>
                                    <p:animMotion origin="layout" path="M -1.94444E-6 -1.11111E-6 L -0.49722 -1.11111E-6 " pathEditMode="relative" rAng="0" ptsTypes="AA">
                                      <p:cBhvr>
                                        <p:cTn id="68" dur="2000" fill="hold"/>
                                        <p:tgtEl>
                                          <p:spTgt spid="9"/>
                                        </p:tgtEl>
                                        <p:attrNameLst>
                                          <p:attrName>ppt_x</p:attrName>
                                          <p:attrName>ppt_y</p:attrName>
                                        </p:attrNameLst>
                                      </p:cBhvr>
                                      <p:rCtr x="-24861" y="0"/>
                                    </p:animMotion>
                                  </p:childTnLst>
                                </p:cTn>
                              </p:par>
                              <p:par>
                                <p:cTn id="69" presetID="0" presetClass="path" presetSubtype="0" accel="50000" decel="50000" fill="hold" nodeType="withEffect">
                                  <p:stCondLst>
                                    <p:cond delay="0"/>
                                  </p:stCondLst>
                                  <p:childTnLst>
                                    <p:animMotion origin="layout" path="M -3.88889E-6 -4.44444E-6 L -0.49722 -4.44444E-6 " pathEditMode="relative" rAng="0" ptsTypes="AA">
                                      <p:cBhvr>
                                        <p:cTn id="70" dur="2000" fill="hold"/>
                                        <p:tgtEl>
                                          <p:spTgt spid="10"/>
                                        </p:tgtEl>
                                        <p:attrNameLst>
                                          <p:attrName>ppt_x</p:attrName>
                                          <p:attrName>ppt_y</p:attrName>
                                        </p:attrNameLst>
                                      </p:cBhvr>
                                      <p:rCtr x="-24861" y="0"/>
                                    </p:animMotion>
                                  </p:childTnLst>
                                </p:cTn>
                              </p:par>
                              <p:par>
                                <p:cTn id="71" presetID="0" presetClass="path" presetSubtype="0" accel="50000" decel="50000" fill="hold" nodeType="withEffect">
                                  <p:stCondLst>
                                    <p:cond delay="0"/>
                                  </p:stCondLst>
                                  <p:childTnLst>
                                    <p:animMotion origin="layout" path="M -3.88889E-6 -4.44444E-6 L -0.49722 -4.44444E-6 " pathEditMode="relative" rAng="0" ptsTypes="AA">
                                      <p:cBhvr>
                                        <p:cTn id="72" dur="2000" fill="hold"/>
                                        <p:tgtEl>
                                          <p:spTgt spid="8"/>
                                        </p:tgtEl>
                                        <p:attrNameLst>
                                          <p:attrName>ppt_x</p:attrName>
                                          <p:attrName>ppt_y</p:attrName>
                                        </p:attrNameLst>
                                      </p:cBhvr>
                                      <p:rCtr x="-24861" y="0"/>
                                    </p:animMotion>
                                  </p:childTnLst>
                                </p:cTn>
                              </p:par>
                              <p:par>
                                <p:cTn id="73" presetID="0" presetClass="path" presetSubtype="0" accel="50000" decel="50000" fill="hold" nodeType="withEffect">
                                  <p:stCondLst>
                                    <p:cond delay="0"/>
                                  </p:stCondLst>
                                  <p:childTnLst>
                                    <p:animMotion origin="layout" path="M 0 0 L -0.49722 0 " pathEditMode="relative" ptsTypes="AA">
                                      <p:cBhvr>
                                        <p:cTn id="74" dur="2000" fill="hold"/>
                                        <p:tgtEl>
                                          <p:spTgt spid="13"/>
                                        </p:tgtEl>
                                        <p:attrNameLst>
                                          <p:attrName>ppt_x</p:attrName>
                                          <p:attrName>ppt_y</p:attrName>
                                        </p:attrNameLst>
                                      </p:cBhvr>
                                    </p:animMotion>
                                  </p:childTnLst>
                                </p:cTn>
                              </p:par>
                              <p:par>
                                <p:cTn id="75" presetID="0" presetClass="path" presetSubtype="0" accel="50000" decel="50000" fill="hold" nodeType="withEffect">
                                  <p:stCondLst>
                                    <p:cond delay="0"/>
                                  </p:stCondLst>
                                  <p:childTnLst>
                                    <p:animMotion origin="layout" path="M 4.16667E-6 4.44444E-6 L -0.49723 4.44444E-6 " pathEditMode="relative" rAng="0" ptsTypes="AA">
                                      <p:cBhvr>
                                        <p:cTn id="76" dur="2000" fill="hold"/>
                                        <p:tgtEl>
                                          <p:spTgt spid="14"/>
                                        </p:tgtEl>
                                        <p:attrNameLst>
                                          <p:attrName>ppt_x</p:attrName>
                                          <p:attrName>ppt_y</p:attrName>
                                        </p:attrNameLst>
                                      </p:cBhvr>
                                      <p:rCtr x="-24861" y="0"/>
                                    </p:animMotion>
                                  </p:childTnLst>
                                </p:cTn>
                              </p:par>
                              <p:par>
                                <p:cTn id="77" presetID="0" presetClass="path" presetSubtype="0" accel="50000" decel="50000" fill="hold" nodeType="withEffect">
                                  <p:stCondLst>
                                    <p:cond delay="0"/>
                                  </p:stCondLst>
                                  <p:childTnLst>
                                    <p:animMotion origin="layout" path="M 0 0 L -0.49722 0 " pathEditMode="relative" ptsTypes="AA">
                                      <p:cBhvr>
                                        <p:cTn id="78" dur="2000" fill="hold"/>
                                        <p:tgtEl>
                                          <p:spTgt spid="15"/>
                                        </p:tgtEl>
                                        <p:attrNameLst>
                                          <p:attrName>ppt_x</p:attrName>
                                          <p:attrName>ppt_y</p:attrName>
                                        </p:attrNameLst>
                                      </p:cBhvr>
                                    </p:animMotion>
                                  </p:childTnLst>
                                </p:cTn>
                              </p:par>
                              <p:par>
                                <p:cTn id="79" presetID="0" presetClass="path" presetSubtype="0" accel="50000" decel="50000" fill="hold" nodeType="withEffect">
                                  <p:stCondLst>
                                    <p:cond delay="0"/>
                                  </p:stCondLst>
                                  <p:childTnLst>
                                    <p:animMotion origin="layout" path="M 0 0 L -0.49722 0 " pathEditMode="relative" ptsTypes="AA">
                                      <p:cBhvr>
                                        <p:cTn id="80" dur="2000" fill="hold"/>
                                        <p:tgtEl>
                                          <p:spTgt spid="16"/>
                                        </p:tgtEl>
                                        <p:attrNameLst>
                                          <p:attrName>ppt_x</p:attrName>
                                          <p:attrName>ppt_y</p:attrName>
                                        </p:attrNameLst>
                                      </p:cBhvr>
                                    </p:animMotion>
                                  </p:childTnLst>
                                </p:cTn>
                              </p:par>
                              <p:par>
                                <p:cTn id="81" presetID="0" presetClass="path" presetSubtype="0" accel="50000" decel="50000" fill="hold" nodeType="withEffect">
                                  <p:stCondLst>
                                    <p:cond delay="0"/>
                                  </p:stCondLst>
                                  <p:childTnLst>
                                    <p:animMotion origin="layout" path="M 0 0 L -0.49722 0 " pathEditMode="relative" ptsTypes="AA">
                                      <p:cBhvr>
                                        <p:cTn id="82" dur="2000" fill="hold"/>
                                        <p:tgtEl>
                                          <p:spTgt spid="17"/>
                                        </p:tgtEl>
                                        <p:attrNameLst>
                                          <p:attrName>ppt_x</p:attrName>
                                          <p:attrName>ppt_y</p:attrName>
                                        </p:attrNameLst>
                                      </p:cBhvr>
                                    </p:animMotion>
                                  </p:childTnLst>
                                </p:cTn>
                              </p:par>
                            </p:childTnLst>
                          </p:cTn>
                        </p:par>
                        <p:par>
                          <p:cTn id="83" fill="hold">
                            <p:stCondLst>
                              <p:cond delay="2000"/>
                            </p:stCondLst>
                            <p:childTnLst>
                              <p:par>
                                <p:cTn id="84" presetID="55" presetClass="exit" presetSubtype="0" fill="hold" nodeType="afterEffect">
                                  <p:stCondLst>
                                    <p:cond delay="0"/>
                                  </p:stCondLst>
                                  <p:childTnLst>
                                    <p:anim calcmode="lin" valueType="num">
                                      <p:cBhvr>
                                        <p:cTn id="85" dur="1000"/>
                                        <p:tgtEl>
                                          <p:spTgt spid="6"/>
                                        </p:tgtEl>
                                        <p:attrNameLst>
                                          <p:attrName>ppt_w</p:attrName>
                                        </p:attrNameLst>
                                      </p:cBhvr>
                                      <p:tavLst>
                                        <p:tav tm="0">
                                          <p:val>
                                            <p:strVal val="ppt_w"/>
                                          </p:val>
                                        </p:tav>
                                        <p:tav tm="100000">
                                          <p:val>
                                            <p:strVal val="ppt_w*0.70"/>
                                          </p:val>
                                        </p:tav>
                                      </p:tavLst>
                                    </p:anim>
                                    <p:anim calcmode="lin" valueType="num">
                                      <p:cBhvr>
                                        <p:cTn id="86" dur="1000"/>
                                        <p:tgtEl>
                                          <p:spTgt spid="6"/>
                                        </p:tgtEl>
                                        <p:attrNameLst>
                                          <p:attrName>ppt_h</p:attrName>
                                        </p:attrNameLst>
                                      </p:cBhvr>
                                      <p:tavLst>
                                        <p:tav tm="0">
                                          <p:val>
                                            <p:strVal val="ppt_h"/>
                                          </p:val>
                                        </p:tav>
                                        <p:tav tm="100000">
                                          <p:val>
                                            <p:strVal val="ppt_h"/>
                                          </p:val>
                                        </p:tav>
                                      </p:tavLst>
                                    </p:anim>
                                    <p:animEffect transition="out" filter="fade">
                                      <p:cBhvr>
                                        <p:cTn id="87" dur="1000"/>
                                        <p:tgtEl>
                                          <p:spTgt spid="6"/>
                                        </p:tgtEl>
                                      </p:cBhvr>
                                    </p:animEffect>
                                    <p:set>
                                      <p:cBhvr>
                                        <p:cTn id="8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4714" y="1930592"/>
            <a:ext cx="2686740" cy="2686738"/>
          </a:xfrm>
          <a:prstGeom prst="rect">
            <a:avLst/>
          </a:prstGeom>
          <a:effec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159" y="1784424"/>
            <a:ext cx="3902580" cy="3404251"/>
          </a:xfrm>
          <a:prstGeom prst="rect">
            <a:avLst/>
          </a:prstGeom>
          <a:effectLst/>
        </p:spPr>
      </p:pic>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67972" y="468339"/>
            <a:ext cx="4393641" cy="2365807"/>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52704" y="2461872"/>
            <a:ext cx="1624178" cy="1624178"/>
          </a:xfrm>
          <a:prstGeom prst="rect">
            <a:avLst/>
          </a:prstGeom>
          <a:effectLst/>
        </p:spPr>
      </p:pic>
      <p:pic>
        <p:nvPicPr>
          <p:cNvPr id="13" name="Picture 1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962281" y="325273"/>
            <a:ext cx="4855148" cy="2509738"/>
          </a:xfrm>
          <a:prstGeom prst="rect">
            <a:avLst/>
          </a:prstGeom>
        </p:spPr>
      </p:pic>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67972" y="3712857"/>
            <a:ext cx="4480560" cy="236672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4084898" y="3712856"/>
            <a:ext cx="4896645" cy="2531189"/>
          </a:xfrm>
          <a:prstGeom prst="rect">
            <a:avLst/>
          </a:prstGeom>
        </p:spPr>
      </p:pic>
    </p:spTree>
    <p:extLst>
      <p:ext uri="{BB962C8B-B14F-4D97-AF65-F5344CB8AC3E}">
        <p14:creationId xmlns:p14="http://schemas.microsoft.com/office/powerpoint/2010/main" val="10268560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5"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1000" fill="hold"/>
                                        <p:tgtEl>
                                          <p:spTgt spid="15"/>
                                        </p:tgtEl>
                                        <p:attrNameLst>
                                          <p:attrName>ppt_w</p:attrName>
                                        </p:attrNameLst>
                                      </p:cBhvr>
                                      <p:tavLst>
                                        <p:tav tm="0">
                                          <p:val>
                                            <p:strVal val="#ppt_w*0.70"/>
                                          </p:val>
                                        </p:tav>
                                        <p:tav tm="100000">
                                          <p:val>
                                            <p:strVal val="#ppt_w"/>
                                          </p:val>
                                        </p:tav>
                                      </p:tavLst>
                                    </p:anim>
                                    <p:anim calcmode="lin" valueType="num">
                                      <p:cBhvr>
                                        <p:cTn id="11" dur="1000" fill="hold"/>
                                        <p:tgtEl>
                                          <p:spTgt spid="15"/>
                                        </p:tgtEl>
                                        <p:attrNameLst>
                                          <p:attrName>ppt_h</p:attrName>
                                        </p:attrNameLst>
                                      </p:cBhvr>
                                      <p:tavLst>
                                        <p:tav tm="0">
                                          <p:val>
                                            <p:strVal val="#ppt_h"/>
                                          </p:val>
                                        </p:tav>
                                        <p:tav tm="100000">
                                          <p:val>
                                            <p:strVal val="#ppt_h"/>
                                          </p:val>
                                        </p:tav>
                                      </p:tavLst>
                                    </p:anim>
                                    <p:animEffect transition="in" filter="fade">
                                      <p:cBhvr>
                                        <p:cTn id="12" dur="1000"/>
                                        <p:tgtEl>
                                          <p:spTgt spid="15"/>
                                        </p:tgtEl>
                                      </p:cBhvr>
                                    </p:animEffect>
                                  </p:childTnLst>
                                </p:cTn>
                              </p:par>
                            </p:childTnLst>
                          </p:cTn>
                        </p:par>
                        <p:par>
                          <p:cTn id="13" fill="hold">
                            <p:stCondLst>
                              <p:cond delay="1000"/>
                            </p:stCondLst>
                            <p:childTnLst>
                              <p:par>
                                <p:cTn id="14" presetID="5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strVal val="#ppt_w*0.70"/>
                                          </p:val>
                                        </p:tav>
                                        <p:tav tm="100000">
                                          <p:val>
                                            <p:strVal val="#ppt_w"/>
                                          </p:val>
                                        </p:tav>
                                      </p:tavLst>
                                    </p:anim>
                                    <p:anim calcmode="lin" valueType="num">
                                      <p:cBhvr>
                                        <p:cTn id="17" dur="1000" fill="hold"/>
                                        <p:tgtEl>
                                          <p:spTgt spid="11"/>
                                        </p:tgtEl>
                                        <p:attrNameLst>
                                          <p:attrName>ppt_h</p:attrName>
                                        </p:attrNameLst>
                                      </p:cBhvr>
                                      <p:tavLst>
                                        <p:tav tm="0">
                                          <p:val>
                                            <p:strVal val="#ppt_h"/>
                                          </p:val>
                                        </p:tav>
                                        <p:tav tm="100000">
                                          <p:val>
                                            <p:strVal val="#ppt_h"/>
                                          </p:val>
                                        </p:tav>
                                      </p:tavLst>
                                    </p:anim>
                                    <p:animEffect transition="in" filter="fade">
                                      <p:cBhvr>
                                        <p:cTn id="18" dur="1000"/>
                                        <p:tgtEl>
                                          <p:spTgt spid="11"/>
                                        </p:tgtEl>
                                      </p:cBhvr>
                                    </p:animEffect>
                                  </p:childTnLst>
                                </p:cTn>
                              </p:par>
                              <p:par>
                                <p:cTn id="19" presetID="55"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strVal val="#ppt_w*0.70"/>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Effect transition="in" filter="fade">
                                      <p:cBhvr>
                                        <p:cTn id="23" dur="1000"/>
                                        <p:tgtEl>
                                          <p:spTgt spid="12"/>
                                        </p:tgtEl>
                                      </p:cBhvr>
                                    </p:animEffect>
                                  </p:childTnLst>
                                </p:cTn>
                              </p:par>
                              <p:par>
                                <p:cTn id="24" presetID="55"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strVal val="#ppt_w*0.70"/>
                                          </p:val>
                                        </p:tav>
                                        <p:tav tm="100000">
                                          <p:val>
                                            <p:strVal val="#ppt_w"/>
                                          </p:val>
                                        </p:tav>
                                      </p:tavLst>
                                    </p:anim>
                                    <p:anim calcmode="lin" valueType="num">
                                      <p:cBhvr>
                                        <p:cTn id="27" dur="1000" fill="hold"/>
                                        <p:tgtEl>
                                          <p:spTgt spid="3"/>
                                        </p:tgtEl>
                                        <p:attrNameLst>
                                          <p:attrName>ppt_h</p:attrName>
                                        </p:attrNameLst>
                                      </p:cBhvr>
                                      <p:tavLst>
                                        <p:tav tm="0">
                                          <p:val>
                                            <p:strVal val="#ppt_h"/>
                                          </p:val>
                                        </p:tav>
                                        <p:tav tm="100000">
                                          <p:val>
                                            <p:strVal val="#ppt_h"/>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3"/>
                                        </p:tgtEl>
                                        <p:attrNameLst>
                                          <p:attrName>style.visibility</p:attrName>
                                        </p:attrNameLst>
                                      </p:cBhvr>
                                      <p:to>
                                        <p:strVal val="hidden"/>
                                      </p:to>
                                    </p:set>
                                  </p:childTnLst>
                                </p:cTn>
                              </p:par>
                            </p:childTnLst>
                          </p:cTn>
                        </p:par>
                        <p:par>
                          <p:cTn id="40" fill="hold">
                            <p:stCondLst>
                              <p:cond delay="0"/>
                            </p:stCondLst>
                            <p:childTnLst>
                              <p:par>
                                <p:cTn id="41" presetID="1"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4714" y="1930592"/>
            <a:ext cx="2686740" cy="2686738"/>
          </a:xfrm>
          <a:prstGeom prst="rect">
            <a:avLst/>
          </a:prstGeom>
          <a:effec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0908" y="1660074"/>
            <a:ext cx="3227772" cy="3227772"/>
          </a:xfrm>
          <a:prstGeom prst="rect">
            <a:avLst/>
          </a:prstGeom>
          <a:effectLst/>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94935" y="339814"/>
            <a:ext cx="4790996" cy="2476576"/>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52704" y="2461872"/>
            <a:ext cx="1624178" cy="1624178"/>
          </a:xfrm>
          <a:prstGeom prst="rect">
            <a:avLst/>
          </a:prstGeom>
          <a:effectLst/>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0159" y="1784424"/>
            <a:ext cx="3902580" cy="3404251"/>
          </a:xfrm>
          <a:prstGeom prst="rect">
            <a:avLst/>
          </a:prstGeom>
          <a:effectLst/>
        </p:spPr>
      </p:pic>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4084898" y="3712856"/>
            <a:ext cx="4896645" cy="2531189"/>
          </a:xfrm>
          <a:prstGeom prst="rect">
            <a:avLst/>
          </a:prstGeom>
        </p:spPr>
      </p:pic>
    </p:spTree>
    <p:extLst>
      <p:ext uri="{BB962C8B-B14F-4D97-AF65-F5344CB8AC3E}">
        <p14:creationId xmlns:p14="http://schemas.microsoft.com/office/powerpoint/2010/main" val="95738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withEffect">
                                  <p:stCondLst>
                                    <p:cond delay="0"/>
                                  </p:stCondLst>
                                  <p:childTnLst>
                                    <p:anim calcmode="lin" valueType="num">
                                      <p:cBhvr>
                                        <p:cTn id="6" dur="1000"/>
                                        <p:tgtEl>
                                          <p:spTgt spid="12"/>
                                        </p:tgtEl>
                                        <p:attrNameLst>
                                          <p:attrName>ppt_w</p:attrName>
                                        </p:attrNameLst>
                                      </p:cBhvr>
                                      <p:tavLst>
                                        <p:tav tm="0">
                                          <p:val>
                                            <p:strVal val="ppt_w"/>
                                          </p:val>
                                        </p:tav>
                                        <p:tav tm="100000">
                                          <p:val>
                                            <p:strVal val="ppt_w*0.70"/>
                                          </p:val>
                                        </p:tav>
                                      </p:tavLst>
                                    </p:anim>
                                    <p:anim calcmode="lin" valueType="num">
                                      <p:cBhvr>
                                        <p:cTn id="7" dur="1000"/>
                                        <p:tgtEl>
                                          <p:spTgt spid="12"/>
                                        </p:tgtEl>
                                        <p:attrNameLst>
                                          <p:attrName>ppt_h</p:attrName>
                                        </p:attrNameLst>
                                      </p:cBhvr>
                                      <p:tavLst>
                                        <p:tav tm="0">
                                          <p:val>
                                            <p:strVal val="ppt_h"/>
                                          </p:val>
                                        </p:tav>
                                        <p:tav tm="100000">
                                          <p:val>
                                            <p:strVal val="ppt_h"/>
                                          </p:val>
                                        </p:tav>
                                      </p:tavLst>
                                    </p:anim>
                                    <p:animEffect transition="out" filter="fade">
                                      <p:cBhvr>
                                        <p:cTn id="8" dur="1000"/>
                                        <p:tgtEl>
                                          <p:spTgt spid="12"/>
                                        </p:tgtEl>
                                      </p:cBhvr>
                                    </p:animEffect>
                                    <p:set>
                                      <p:cBhvr>
                                        <p:cTn id="9" dur="1" fill="hold">
                                          <p:stCondLst>
                                            <p:cond delay="999"/>
                                          </p:stCondLst>
                                        </p:cTn>
                                        <p:tgtEl>
                                          <p:spTgt spid="12"/>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42" presetClass="exit" presetSubtype="0" fill="hold" nodeType="withEffect">
                                  <p:stCondLst>
                                    <p:cond delay="0"/>
                                  </p:stCondLst>
                                  <p:childTnLst>
                                    <p:animEffect transition="out" filter="fade">
                                      <p:cBhvr>
                                        <p:cTn id="17" dur="1000"/>
                                        <p:tgtEl>
                                          <p:spTgt spid="11"/>
                                        </p:tgtEl>
                                      </p:cBhvr>
                                    </p:animEffect>
                                    <p:anim calcmode="lin" valueType="num">
                                      <p:cBhvr>
                                        <p:cTn id="18" dur="1000"/>
                                        <p:tgtEl>
                                          <p:spTgt spid="11"/>
                                        </p:tgtEl>
                                        <p:attrNameLst>
                                          <p:attrName>ppt_x</p:attrName>
                                        </p:attrNameLst>
                                      </p:cBhvr>
                                      <p:tavLst>
                                        <p:tav tm="0">
                                          <p:val>
                                            <p:strVal val="ppt_x"/>
                                          </p:val>
                                        </p:tav>
                                        <p:tav tm="100000">
                                          <p:val>
                                            <p:strVal val="ppt_x"/>
                                          </p:val>
                                        </p:tav>
                                      </p:tavLst>
                                    </p:anim>
                                    <p:anim calcmode="lin" valueType="num">
                                      <p:cBhvr>
                                        <p:cTn id="19" dur="1000"/>
                                        <p:tgtEl>
                                          <p:spTgt spid="11"/>
                                        </p:tgtEl>
                                        <p:attrNameLst>
                                          <p:attrName>ppt_y</p:attrName>
                                        </p:attrNameLst>
                                      </p:cBhvr>
                                      <p:tavLst>
                                        <p:tav tm="0">
                                          <p:val>
                                            <p:strVal val="ppt_y"/>
                                          </p:val>
                                        </p:tav>
                                        <p:tav tm="100000">
                                          <p:val>
                                            <p:strVal val="ppt_y+.1"/>
                                          </p:val>
                                        </p:tav>
                                      </p:tavLst>
                                    </p:anim>
                                    <p:set>
                                      <p:cBhvr>
                                        <p:cTn id="20" dur="1" fill="hold">
                                          <p:stCondLst>
                                            <p:cond delay="999"/>
                                          </p:stCondLst>
                                        </p:cTn>
                                        <p:tgtEl>
                                          <p:spTgt spid="11"/>
                                        </p:tgtEl>
                                        <p:attrNameLst>
                                          <p:attrName>style.visibility</p:attrName>
                                        </p:attrNameLst>
                                      </p:cBhvr>
                                      <p:to>
                                        <p:strVal val="hidden"/>
                                      </p:to>
                                    </p:set>
                                  </p:childTnLst>
                                </p:cTn>
                              </p:par>
                              <p:par>
                                <p:cTn id="21" presetID="47" presetClass="exit" presetSubtype="0" fill="hold" nodeType="withEffect">
                                  <p:stCondLst>
                                    <p:cond delay="0"/>
                                  </p:stCondLst>
                                  <p:childTnLst>
                                    <p:animEffect transition="out" filter="fade">
                                      <p:cBhvr>
                                        <p:cTn id="22" dur="1000"/>
                                        <p:tgtEl>
                                          <p:spTgt spid="13"/>
                                        </p:tgtEl>
                                      </p:cBhvr>
                                    </p:animEffect>
                                    <p:anim calcmode="lin" valueType="num">
                                      <p:cBhvr>
                                        <p:cTn id="23" dur="1000"/>
                                        <p:tgtEl>
                                          <p:spTgt spid="13"/>
                                        </p:tgtEl>
                                        <p:attrNameLst>
                                          <p:attrName>ppt_x</p:attrName>
                                        </p:attrNameLst>
                                      </p:cBhvr>
                                      <p:tavLst>
                                        <p:tav tm="0">
                                          <p:val>
                                            <p:strVal val="ppt_x"/>
                                          </p:val>
                                        </p:tav>
                                        <p:tav tm="100000">
                                          <p:val>
                                            <p:strVal val="ppt_x"/>
                                          </p:val>
                                        </p:tav>
                                      </p:tavLst>
                                    </p:anim>
                                    <p:anim calcmode="lin" valueType="num">
                                      <p:cBhvr>
                                        <p:cTn id="24" dur="1000"/>
                                        <p:tgtEl>
                                          <p:spTgt spid="13"/>
                                        </p:tgtEl>
                                        <p:attrNameLst>
                                          <p:attrName>ppt_y</p:attrName>
                                        </p:attrNameLst>
                                      </p:cBhvr>
                                      <p:tavLst>
                                        <p:tav tm="0">
                                          <p:val>
                                            <p:strVal val="ppt_y"/>
                                          </p:val>
                                        </p:tav>
                                        <p:tav tm="100000">
                                          <p:val>
                                            <p:strVal val="ppt_y-.1"/>
                                          </p:val>
                                        </p:tav>
                                      </p:tavLst>
                                    </p:anim>
                                    <p:set>
                                      <p:cBhvr>
                                        <p:cTn id="25" dur="1" fill="hold">
                                          <p:stCondLst>
                                            <p:cond delay="999"/>
                                          </p:stCondLst>
                                        </p:cTn>
                                        <p:tgtEl>
                                          <p:spTgt spid="1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55"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strVal val="#ppt_w*0.70"/>
                                          </p:val>
                                        </p:tav>
                                        <p:tav tm="100000">
                                          <p:val>
                                            <p:strVal val="#ppt_w"/>
                                          </p:val>
                                        </p:tav>
                                      </p:tavLst>
                                    </p:anim>
                                    <p:anim calcmode="lin" valueType="num">
                                      <p:cBhvr>
                                        <p:cTn id="32" dur="1000" fill="hold"/>
                                        <p:tgtEl>
                                          <p:spTgt spid="10"/>
                                        </p:tgtEl>
                                        <p:attrNameLst>
                                          <p:attrName>ppt_h</p:attrName>
                                        </p:attrNameLst>
                                      </p:cBhvr>
                                      <p:tavLst>
                                        <p:tav tm="0">
                                          <p:val>
                                            <p:strVal val="#ppt_h"/>
                                          </p:val>
                                        </p:tav>
                                        <p:tav tm="100000">
                                          <p:val>
                                            <p:strVal val="#ppt_h"/>
                                          </p:val>
                                        </p:tav>
                                      </p:tavLst>
                                    </p:anim>
                                    <p:animEffect transition="in" filter="fade">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48030" y="2849734"/>
            <a:ext cx="863283" cy="134940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94995" y="2911372"/>
            <a:ext cx="3876389" cy="1226127"/>
          </a:xfrm>
          <a:prstGeom prst="rect">
            <a:avLst/>
          </a:prstGeom>
        </p:spPr>
      </p:pic>
    </p:spTree>
    <p:extLst>
      <p:ext uri="{BB962C8B-B14F-4D97-AF65-F5344CB8AC3E}">
        <p14:creationId xmlns:p14="http://schemas.microsoft.com/office/powerpoint/2010/main" val="10782353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74274" y="1796507"/>
            <a:ext cx="3041650" cy="306705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b="28445"/>
          <a:stretch/>
        </p:blipFill>
        <p:spPr>
          <a:xfrm>
            <a:off x="3174274" y="1796507"/>
            <a:ext cx="3041650" cy="3067050"/>
          </a:xfrm>
          <a:prstGeom prst="rect">
            <a:avLst/>
          </a:prstGeom>
        </p:spPr>
      </p:pic>
    </p:spTree>
    <p:extLst>
      <p:ext uri="{BB962C8B-B14F-4D97-AF65-F5344CB8AC3E}">
        <p14:creationId xmlns:p14="http://schemas.microsoft.com/office/powerpoint/2010/main" val="61126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7" presetClass="exit" presetSubtype="0" fill="hold" nodeType="clickEffect">
                                  <p:stCondLst>
                                    <p:cond delay="0"/>
                                  </p:stCondLst>
                                  <p:childTnLst>
                                    <p:animEffect transition="out" filter="fade">
                                      <p:cBhvr>
                                        <p:cTn id="10" dur="1000"/>
                                        <p:tgtEl>
                                          <p:spTgt spid="5"/>
                                        </p:tgtEl>
                                      </p:cBhvr>
                                    </p:animEffect>
                                    <p:anim calcmode="lin" valueType="num">
                                      <p:cBhvr>
                                        <p:cTn id="11" dur="1000"/>
                                        <p:tgtEl>
                                          <p:spTgt spid="5"/>
                                        </p:tgtEl>
                                        <p:attrNameLst>
                                          <p:attrName>ppt_x</p:attrName>
                                        </p:attrNameLst>
                                      </p:cBhvr>
                                      <p:tavLst>
                                        <p:tav tm="0">
                                          <p:val>
                                            <p:strVal val="ppt_x"/>
                                          </p:val>
                                        </p:tav>
                                        <p:tav tm="100000">
                                          <p:val>
                                            <p:strVal val="ppt_x"/>
                                          </p:val>
                                        </p:tav>
                                      </p:tavLst>
                                    </p:anim>
                                    <p:anim calcmode="lin" valueType="num">
                                      <p:cBhvr>
                                        <p:cTn id="12" dur="1000"/>
                                        <p:tgtEl>
                                          <p:spTgt spid="5"/>
                                        </p:tgtEl>
                                        <p:attrNameLst>
                                          <p:attrName>ppt_y</p:attrName>
                                        </p:attrNameLst>
                                      </p:cBhvr>
                                      <p:tavLst>
                                        <p:tav tm="0">
                                          <p:val>
                                            <p:strVal val="ppt_y"/>
                                          </p:val>
                                        </p:tav>
                                        <p:tav tm="100000">
                                          <p:val>
                                            <p:strVal val="ppt_y-.1"/>
                                          </p:val>
                                        </p:tav>
                                      </p:tavLst>
                                    </p:anim>
                                    <p:set>
                                      <p:cBhvr>
                                        <p:cTn id="13" dur="1" fill="hold">
                                          <p:stCondLst>
                                            <p:cond delay="999"/>
                                          </p:stCondLst>
                                        </p:cTn>
                                        <p:tgtEl>
                                          <p:spTgt spid="5"/>
                                        </p:tgtEl>
                                        <p:attrNameLst>
                                          <p:attrName>style.visibility</p:attrName>
                                        </p:attrNameLst>
                                      </p:cBhvr>
                                      <p:to>
                                        <p:strVal val="hidden"/>
                                      </p:to>
                                    </p:se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3" name="basebal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71500" y="0"/>
            <a:ext cx="10287000" cy="6858000"/>
          </a:xfrm>
          <a:prstGeom prst="rect">
            <a:avLst/>
          </a:prstGeom>
        </p:spPr>
      </p:pic>
      <p:pic>
        <p:nvPicPr>
          <p:cNvPr id="4" name="basketball3.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571500" y="0"/>
            <a:ext cx="10287000" cy="6858000"/>
          </a:xfrm>
          <a:prstGeom prst="rect">
            <a:avLst/>
          </a:prstGeom>
        </p:spPr>
      </p:pic>
      <p:pic>
        <p:nvPicPr>
          <p:cNvPr id="9" name="field3.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571500" y="0"/>
            <a:ext cx="10287000" cy="6858000"/>
          </a:xfrm>
          <a:prstGeom prst="rect">
            <a:avLst/>
          </a:prstGeom>
        </p:spPr>
      </p:pic>
    </p:spTree>
    <p:extLst>
      <p:ext uri="{BB962C8B-B14F-4D97-AF65-F5344CB8AC3E}">
        <p14:creationId xmlns:p14="http://schemas.microsoft.com/office/powerpoint/2010/main" val="73826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
                                        </p:tgtEl>
                                        <p:attrNameLst>
                                          <p:attrName>style.visibility</p:attrName>
                                        </p:attrNameLst>
                                      </p:cBhvr>
                                      <p:to>
                                        <p:strVal val="hidden"/>
                                      </p:to>
                                    </p:set>
                                    <p:cmd type="call" cmd="stop">
                                      <p:cBhvr>
                                        <p:cTn id="7" dur="1">
                                          <p:stCondLst>
                                            <p:cond delay="0"/>
                                          </p:stCondLst>
                                        </p:cTn>
                                        <p:tgtEl>
                                          <p:spTgt spid="4"/>
                                        </p:tgtEl>
                                      </p:cBhvr>
                                    </p:cmd>
                                  </p:childTnLst>
                                </p:cTn>
                              </p:par>
                              <p:par>
                                <p:cTn id="8" presetID="1" presetClass="exit" presetSubtype="0" fill="hold" nodeType="withEffect">
                                  <p:stCondLst>
                                    <p:cond delay="0"/>
                                  </p:stCondLst>
                                  <p:childTnLst>
                                    <p:set>
                                      <p:cBhvr>
                                        <p:cTn id="9" dur="1" fill="hold">
                                          <p:stCondLst>
                                            <p:cond delay="0"/>
                                          </p:stCondLst>
                                        </p:cTn>
                                        <p:tgtEl>
                                          <p:spTgt spid="9"/>
                                        </p:tgtEl>
                                        <p:attrNameLst>
                                          <p:attrName>style.visibility</p:attrName>
                                        </p:attrNameLst>
                                      </p:cBhvr>
                                      <p:to>
                                        <p:strVal val="hidden"/>
                                      </p:to>
                                    </p:set>
                                    <p:cmd type="call" cmd="stop">
                                      <p:cBhvr>
                                        <p:cTn id="10" dur="1">
                                          <p:stCondLst>
                                            <p:cond delay="0"/>
                                          </p:stCondLst>
                                        </p:cTn>
                                        <p:tgtEl>
                                          <p:spTgt spid="9"/>
                                        </p:tgtEl>
                                      </p:cBhvr>
                                    </p:cmd>
                                  </p:childTnLst>
                                </p:cTn>
                              </p:par>
                              <p:par>
                                <p:cTn id="11" presetID="1" presetClass="mediacall" presetSubtype="0" fill="hold" nodeType="withEffect">
                                  <p:stCondLst>
                                    <p:cond delay="0"/>
                                  </p:stCondLst>
                                  <p:childTnLst>
                                    <p:cmd type="call" cmd="playFrom(0.0)">
                                      <p:cBhvr>
                                        <p:cTn id="12" dur="2350"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 presetClass="mediacall" presetSubtype="0" fill="hold" nodeType="withEffect">
                                  <p:stCondLst>
                                    <p:cond delay="0"/>
                                  </p:stCondLst>
                                  <p:childTnLst>
                                    <p:cmd type="call" cmd="playFrom(0.0)">
                                      <p:cBhvr>
                                        <p:cTn id="19" dur="4750" fill="hold"/>
                                        <p:tgtEl>
                                          <p:spTgt spid="4"/>
                                        </p:tgtEl>
                                      </p:cBhvr>
                                    </p:cmd>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 presetClass="mediacall" presetSubtype="0" fill="hold" nodeType="withEffect">
                                  <p:stCondLst>
                                    <p:cond delay="0"/>
                                  </p:stCondLst>
                                  <p:childTnLst>
                                    <p:cmd type="call" cmd="playFrom(0.0)">
                                      <p:cBhvr>
                                        <p:cTn id="26" dur="113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350" fill="hold"/>
                                        <p:tgtEl>
                                          <p:spTgt spid="3"/>
                                        </p:tgtEl>
                                      </p:cBhvr>
                                    </p:cmd>
                                  </p:childTnLst>
                                </p:cTn>
                              </p:par>
                            </p:childTnLst>
                          </p:cTn>
                        </p:par>
                      </p:childTnLst>
                    </p:cTn>
                  </p:par>
                </p:childTnLst>
              </p:cTn>
              <p:nextCondLst>
                <p:cond evt="onClick" delay="0">
                  <p:tgtEl>
                    <p:spTgt spid="3"/>
                  </p:tgtEl>
                </p:cond>
              </p:nextCondLst>
            </p:seq>
            <p:video>
              <p:cMediaNode vol="80000">
                <p:cTn id="32" fill="hold" display="0">
                  <p:stCondLst>
                    <p:cond delay="indefinite"/>
                  </p:stCondLst>
                  <p:endCondLst>
                    <p:cond evt="onNext" delay="0">
                      <p:tgtEl>
                        <p:sldTgt/>
                      </p:tgtEl>
                    </p:cond>
                  </p:endCondLst>
                </p:cTn>
                <p:tgtEl>
                  <p:spTgt spid="3"/>
                </p:tgtEl>
              </p:cMediaNode>
            </p:vide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4"/>
                                        </p:tgtEl>
                                      </p:cBhvr>
                                    </p:cmd>
                                  </p:childTnLst>
                                </p:cTn>
                              </p:par>
                            </p:childTnLst>
                          </p:cTn>
                        </p:par>
                      </p:childTnLst>
                    </p:cTn>
                  </p:par>
                </p:childTnLst>
              </p:cTn>
              <p:nextCondLst>
                <p:cond evt="onClick" delay="0">
                  <p:tgtEl>
                    <p:spTgt spid="4"/>
                  </p:tgtEl>
                </p:cond>
              </p:nextCondLst>
            </p:seq>
            <p:video>
              <p:cMediaNode vol="80000">
                <p:cTn id="38" fill="hold" display="0">
                  <p:stCondLst>
                    <p:cond delay="indefinite"/>
                  </p:stCondLst>
                </p:cTn>
                <p:tgtEl>
                  <p:spTgt spid="4"/>
                </p:tgtEl>
              </p:cMediaNode>
            </p:video>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9"/>
                                        </p:tgtEl>
                                      </p:cBhvr>
                                    </p:cmd>
                                  </p:childTnLst>
                                </p:cTn>
                              </p:par>
                            </p:childTnLst>
                          </p:cTn>
                        </p:par>
                      </p:childTnLst>
                    </p:cTn>
                  </p:par>
                </p:childTnLst>
              </p:cTn>
              <p:nextCondLst>
                <p:cond evt="onClick" delay="0">
                  <p:tgtEl>
                    <p:spTgt spid="9"/>
                  </p:tgtEl>
                </p:cond>
              </p:nextCondLst>
            </p:seq>
            <p:video>
              <p:cMediaNode vol="80000">
                <p:cTn id="44" fill="hold" display="0">
                  <p:stCondLst>
                    <p:cond delay="indefinite"/>
                  </p:stCondLst>
                </p:cTn>
                <p:tgtEl>
                  <p:spTgt spid="9"/>
                </p:tgtEl>
              </p:cMediaNode>
            </p:vide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4707</TotalTime>
  <Words>1860</Words>
  <Application>Microsoft Macintosh PowerPoint</Application>
  <PresentationFormat>On-screen Show (4:3)</PresentationFormat>
  <Paragraphs>90</Paragraphs>
  <Slides>22</Slides>
  <Notes>22</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Corbel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Health District of Northern Larimer County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Jonathan Hamilton</dc:creator>
  <cp:keywords/>
  <dc:description/>
  <cp:lastModifiedBy>tyler@toolboxcreative.com</cp:lastModifiedBy>
  <cp:revision>202</cp:revision>
  <cp:lastPrinted>2019-04-23T19:35:59Z</cp:lastPrinted>
  <dcterms:created xsi:type="dcterms:W3CDTF">2018-03-05T21:17:09Z</dcterms:created>
  <dcterms:modified xsi:type="dcterms:W3CDTF">2023-07-31T22:07:43Z</dcterms:modified>
  <cp:category/>
</cp:coreProperties>
</file>